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15" r:id="rId2"/>
    <p:sldId id="435" r:id="rId3"/>
    <p:sldId id="459" r:id="rId4"/>
    <p:sldId id="454" r:id="rId5"/>
    <p:sldId id="418" r:id="rId6"/>
    <p:sldId id="419" r:id="rId7"/>
    <p:sldId id="439" r:id="rId8"/>
    <p:sldId id="442" r:id="rId9"/>
    <p:sldId id="483" r:id="rId10"/>
    <p:sldId id="484" r:id="rId11"/>
    <p:sldId id="487" r:id="rId12"/>
    <p:sldId id="282" r:id="rId13"/>
    <p:sldId id="446" r:id="rId14"/>
    <p:sldId id="447" r:id="rId15"/>
    <p:sldId id="490" r:id="rId16"/>
    <p:sldId id="450" r:id="rId17"/>
    <p:sldId id="452" r:id="rId18"/>
    <p:sldId id="500" r:id="rId19"/>
    <p:sldId id="501" r:id="rId20"/>
    <p:sldId id="502" r:id="rId21"/>
    <p:sldId id="503" r:id="rId22"/>
    <p:sldId id="504" r:id="rId23"/>
    <p:sldId id="505" r:id="rId24"/>
    <p:sldId id="506" r:id="rId25"/>
    <p:sldId id="507" r:id="rId26"/>
    <p:sldId id="508" r:id="rId27"/>
    <p:sldId id="509" r:id="rId28"/>
    <p:sldId id="510" r:id="rId29"/>
    <p:sldId id="511" r:id="rId30"/>
    <p:sldId id="512" r:id="rId31"/>
    <p:sldId id="513" r:id="rId32"/>
    <p:sldId id="478" r:id="rId33"/>
    <p:sldId id="433" r:id="rId34"/>
    <p:sldId id="499" r:id="rId3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k nazar" initials="b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A4629A-9FE1-41D3-BBC7-7AAF5BB38D4E}" type="doc">
      <dgm:prSet loTypeId="urn:microsoft.com/office/officeart/2005/8/layout/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x-none"/>
        </a:p>
      </dgm:t>
    </dgm:pt>
    <dgm:pt modelId="{2A1C9242-3827-469C-A564-7B39E659BD99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1) </a:t>
          </a:r>
          <a:r>
            <a:rPr lang="kk-KZ" sz="2000" dirty="0" smtClean="0">
              <a:solidFill>
                <a:schemeClr val="tx1"/>
              </a:solidFill>
            </a:rPr>
            <a:t>Оң қарыншаның артериялық конусының немесе өкпе артериясы қақпақшасының стенозы</a:t>
          </a:r>
          <a:endParaRPr lang="x-none" sz="2000" dirty="0">
            <a:solidFill>
              <a:schemeClr val="tx1"/>
            </a:solidFill>
          </a:endParaRPr>
        </a:p>
      </dgm:t>
    </dgm:pt>
    <dgm:pt modelId="{306B5C70-9287-4148-80E1-E7172354BD77}" type="parTrans" cxnId="{0396F988-5674-49C0-A02D-878B24DF2D04}">
      <dgm:prSet/>
      <dgm:spPr/>
      <dgm:t>
        <a:bodyPr/>
        <a:lstStyle/>
        <a:p>
          <a:endParaRPr lang="x-none"/>
        </a:p>
      </dgm:t>
    </dgm:pt>
    <dgm:pt modelId="{FC2D461E-BF9C-40FB-94D1-032D9CF84AB2}" type="sibTrans" cxnId="{0396F988-5674-49C0-A02D-878B24DF2D04}">
      <dgm:prSet/>
      <dgm:spPr/>
      <dgm:t>
        <a:bodyPr/>
        <a:lstStyle/>
        <a:p>
          <a:endParaRPr lang="x-none"/>
        </a:p>
      </dgm:t>
    </dgm:pt>
    <dgm:pt modelId="{1FD06DCB-F6AD-4091-915B-D6E1B6B07E69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2) </a:t>
          </a:r>
          <a:r>
            <a:rPr lang="ru-RU" sz="2400" dirty="0" err="1" smtClean="0">
              <a:solidFill>
                <a:schemeClr val="tx1"/>
              </a:solidFill>
            </a:rPr>
            <a:t>Қарыншааралық перденің дефектісі</a:t>
          </a:r>
          <a:endParaRPr lang="x-none" sz="2400" dirty="0">
            <a:solidFill>
              <a:schemeClr val="tx1"/>
            </a:solidFill>
          </a:endParaRPr>
        </a:p>
      </dgm:t>
    </dgm:pt>
    <dgm:pt modelId="{7E0B46AE-4532-474A-9342-40E3A95E61E2}" type="parTrans" cxnId="{71FD78BD-A35C-4674-B07D-FC47277E3431}">
      <dgm:prSet/>
      <dgm:spPr/>
      <dgm:t>
        <a:bodyPr/>
        <a:lstStyle/>
        <a:p>
          <a:endParaRPr lang="x-none"/>
        </a:p>
      </dgm:t>
    </dgm:pt>
    <dgm:pt modelId="{374F046C-1B14-4140-8563-636AD66E724E}" type="sibTrans" cxnId="{71FD78BD-A35C-4674-B07D-FC47277E3431}">
      <dgm:prSet/>
      <dgm:spPr/>
      <dgm:t>
        <a:bodyPr/>
        <a:lstStyle/>
        <a:p>
          <a:endParaRPr lang="x-none"/>
        </a:p>
      </dgm:t>
    </dgm:pt>
    <dgm:pt modelId="{D23CE341-7FA9-4B39-A931-7C7912048251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3) </a:t>
          </a:r>
          <a:r>
            <a:rPr lang="ru-RU" sz="2400" dirty="0" err="1" smtClean="0">
              <a:solidFill>
                <a:schemeClr val="tx1"/>
              </a:solidFill>
            </a:rPr>
            <a:t>Аортаның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x-none" sz="2400" smtClean="0">
              <a:solidFill>
                <a:schemeClr val="tx1"/>
              </a:solidFill>
            </a:rPr>
            <a:t>декстропозици</a:t>
          </a:r>
          <a:r>
            <a:rPr lang="kk-KZ" sz="2400" dirty="0" smtClean="0">
              <a:solidFill>
                <a:schemeClr val="tx1"/>
              </a:solidFill>
            </a:rPr>
            <a:t>ясы</a:t>
          </a:r>
          <a:r>
            <a:rPr lang="ru-RU" sz="2400" dirty="0" smtClean="0">
              <a:solidFill>
                <a:schemeClr val="tx1"/>
              </a:solidFill>
            </a:rPr>
            <a:t>;</a:t>
          </a:r>
          <a:endParaRPr lang="x-none" sz="2400" dirty="0">
            <a:solidFill>
              <a:schemeClr val="tx1"/>
            </a:solidFill>
          </a:endParaRPr>
        </a:p>
      </dgm:t>
    </dgm:pt>
    <dgm:pt modelId="{EEEBF839-0B88-4B35-9BFD-44B1889025A1}" type="parTrans" cxnId="{B3DA2CB9-813B-48F9-9A6C-10AA117EF7A3}">
      <dgm:prSet/>
      <dgm:spPr/>
      <dgm:t>
        <a:bodyPr/>
        <a:lstStyle/>
        <a:p>
          <a:endParaRPr lang="x-none"/>
        </a:p>
      </dgm:t>
    </dgm:pt>
    <dgm:pt modelId="{AC45CED5-BB86-43F9-AD73-423F3F873E11}" type="sibTrans" cxnId="{B3DA2CB9-813B-48F9-9A6C-10AA117EF7A3}">
      <dgm:prSet/>
      <dgm:spPr/>
      <dgm:t>
        <a:bodyPr/>
        <a:lstStyle/>
        <a:p>
          <a:endParaRPr lang="x-none"/>
        </a:p>
      </dgm:t>
    </dgm:pt>
    <dgm:pt modelId="{7B1359B4-D207-4B19-A1EA-A1C8C86A898A}">
      <dgm:prSet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4) </a:t>
          </a:r>
          <a:r>
            <a:rPr lang="kk-KZ" sz="2400" dirty="0" smtClean="0">
              <a:solidFill>
                <a:schemeClr val="tx1"/>
              </a:solidFill>
            </a:rPr>
            <a:t>Оң қарыншаның гипертрофиясы</a:t>
          </a:r>
          <a:endParaRPr lang="x-none" sz="2400" dirty="0">
            <a:solidFill>
              <a:schemeClr val="tx1"/>
            </a:solidFill>
          </a:endParaRPr>
        </a:p>
      </dgm:t>
    </dgm:pt>
    <dgm:pt modelId="{78F93CF1-AC90-4FDC-8D11-0BECA0A27E43}" type="parTrans" cxnId="{832EEB19-09FC-406A-A246-8C34E0E0B361}">
      <dgm:prSet/>
      <dgm:spPr/>
      <dgm:t>
        <a:bodyPr/>
        <a:lstStyle/>
        <a:p>
          <a:endParaRPr lang="x-none"/>
        </a:p>
      </dgm:t>
    </dgm:pt>
    <dgm:pt modelId="{E39EAD7B-D465-4EC9-A03A-D3FCF2433E1B}" type="sibTrans" cxnId="{832EEB19-09FC-406A-A246-8C34E0E0B361}">
      <dgm:prSet/>
      <dgm:spPr/>
      <dgm:t>
        <a:bodyPr/>
        <a:lstStyle/>
        <a:p>
          <a:endParaRPr lang="x-none"/>
        </a:p>
      </dgm:t>
    </dgm:pt>
    <dgm:pt modelId="{8A22B5B6-9A4C-48EA-82B0-117926B7F2B8}" type="pres">
      <dgm:prSet presAssocID="{E0A4629A-9FE1-41D3-BBC7-7AAF5BB38D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422869-0805-4ED9-97AA-B960C5E4E693}" type="pres">
      <dgm:prSet presAssocID="{2A1C9242-3827-469C-A564-7B39E659BD99}" presName="parentLin" presStyleCnt="0"/>
      <dgm:spPr/>
    </dgm:pt>
    <dgm:pt modelId="{4FBB6088-0F5A-4BAF-A5EB-DE724F31032F}" type="pres">
      <dgm:prSet presAssocID="{2A1C9242-3827-469C-A564-7B39E659BD9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C0A7D91-A946-4338-8104-DC13AAF78DDC}" type="pres">
      <dgm:prSet presAssocID="{2A1C9242-3827-469C-A564-7B39E659BD99}" presName="parentText" presStyleLbl="node1" presStyleIdx="0" presStyleCnt="4" custLinFactNeighborX="6796" custLinFactNeighborY="247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20704-E9FF-4C54-9462-52E6FFB2D38E}" type="pres">
      <dgm:prSet presAssocID="{2A1C9242-3827-469C-A564-7B39E659BD99}" presName="negativeSpace" presStyleCnt="0"/>
      <dgm:spPr/>
    </dgm:pt>
    <dgm:pt modelId="{DF7A4654-82AA-484D-89A0-13584C0AFB29}" type="pres">
      <dgm:prSet presAssocID="{2A1C9242-3827-469C-A564-7B39E659BD99}" presName="childText" presStyleLbl="conFgAcc1" presStyleIdx="0" presStyleCnt="4">
        <dgm:presLayoutVars>
          <dgm:bulletEnabled val="1"/>
        </dgm:presLayoutVars>
      </dgm:prSet>
      <dgm:spPr/>
    </dgm:pt>
    <dgm:pt modelId="{BF2B64B4-752E-48C0-B6DC-6B7F86A5F13B}" type="pres">
      <dgm:prSet presAssocID="{FC2D461E-BF9C-40FB-94D1-032D9CF84AB2}" presName="spaceBetweenRectangles" presStyleCnt="0"/>
      <dgm:spPr/>
    </dgm:pt>
    <dgm:pt modelId="{CD8187AD-13B0-4A7D-A0DA-6BBAC896177F}" type="pres">
      <dgm:prSet presAssocID="{1FD06DCB-F6AD-4091-915B-D6E1B6B07E69}" presName="parentLin" presStyleCnt="0"/>
      <dgm:spPr/>
    </dgm:pt>
    <dgm:pt modelId="{826A3B95-4D7B-4C1A-8354-3CCAE423E05F}" type="pres">
      <dgm:prSet presAssocID="{1FD06DCB-F6AD-4091-915B-D6E1B6B07E6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4F76DFC-F01A-4FA7-8705-EB6F387518CF}" type="pres">
      <dgm:prSet presAssocID="{1FD06DCB-F6AD-4091-915B-D6E1B6B07E6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F57A9-E224-49A7-8C4C-CA7E5491C9FA}" type="pres">
      <dgm:prSet presAssocID="{1FD06DCB-F6AD-4091-915B-D6E1B6B07E69}" presName="negativeSpace" presStyleCnt="0"/>
      <dgm:spPr/>
    </dgm:pt>
    <dgm:pt modelId="{8C032697-E299-4359-83F8-0C2D619B3A23}" type="pres">
      <dgm:prSet presAssocID="{1FD06DCB-F6AD-4091-915B-D6E1B6B07E69}" presName="childText" presStyleLbl="conFgAcc1" presStyleIdx="1" presStyleCnt="4">
        <dgm:presLayoutVars>
          <dgm:bulletEnabled val="1"/>
        </dgm:presLayoutVars>
      </dgm:prSet>
      <dgm:spPr/>
    </dgm:pt>
    <dgm:pt modelId="{F049A8A4-16DA-4D12-9A79-AACFCF79635A}" type="pres">
      <dgm:prSet presAssocID="{374F046C-1B14-4140-8563-636AD66E724E}" presName="spaceBetweenRectangles" presStyleCnt="0"/>
      <dgm:spPr/>
    </dgm:pt>
    <dgm:pt modelId="{E9935E41-24E2-413C-A719-755D7D1F4972}" type="pres">
      <dgm:prSet presAssocID="{D23CE341-7FA9-4B39-A931-7C7912048251}" presName="parentLin" presStyleCnt="0"/>
      <dgm:spPr/>
    </dgm:pt>
    <dgm:pt modelId="{A06FA3BE-EB37-454E-B7C2-5AB4A1FF3205}" type="pres">
      <dgm:prSet presAssocID="{D23CE341-7FA9-4B39-A931-7C7912048251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64984333-150E-41B0-80A5-326D4B4FA85D}" type="pres">
      <dgm:prSet presAssocID="{D23CE341-7FA9-4B39-A931-7C791204825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931DC-AB0E-4BBF-ABB7-11766271C7F1}" type="pres">
      <dgm:prSet presAssocID="{D23CE341-7FA9-4B39-A931-7C7912048251}" presName="negativeSpace" presStyleCnt="0"/>
      <dgm:spPr/>
    </dgm:pt>
    <dgm:pt modelId="{C76A070F-6688-4392-92D6-0F2F7FC311B9}" type="pres">
      <dgm:prSet presAssocID="{D23CE341-7FA9-4B39-A931-7C7912048251}" presName="childText" presStyleLbl="conFgAcc1" presStyleIdx="2" presStyleCnt="4">
        <dgm:presLayoutVars>
          <dgm:bulletEnabled val="1"/>
        </dgm:presLayoutVars>
      </dgm:prSet>
      <dgm:spPr/>
    </dgm:pt>
    <dgm:pt modelId="{773187BA-0E5A-4E69-AFC8-B5D30D9BB302}" type="pres">
      <dgm:prSet presAssocID="{AC45CED5-BB86-43F9-AD73-423F3F873E11}" presName="spaceBetweenRectangles" presStyleCnt="0"/>
      <dgm:spPr/>
    </dgm:pt>
    <dgm:pt modelId="{20E19B5B-C264-400B-9568-822994BDA8B5}" type="pres">
      <dgm:prSet presAssocID="{7B1359B4-D207-4B19-A1EA-A1C8C86A898A}" presName="parentLin" presStyleCnt="0"/>
      <dgm:spPr/>
    </dgm:pt>
    <dgm:pt modelId="{99C97044-293A-4B69-B7EC-3E5A4BA2AD7C}" type="pres">
      <dgm:prSet presAssocID="{7B1359B4-D207-4B19-A1EA-A1C8C86A898A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870BA42-FFD1-4695-935D-E2F004AFA713}" type="pres">
      <dgm:prSet presAssocID="{7B1359B4-D207-4B19-A1EA-A1C8C86A898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8F4E2-A2CF-402B-80E8-360DD62C5A26}" type="pres">
      <dgm:prSet presAssocID="{7B1359B4-D207-4B19-A1EA-A1C8C86A898A}" presName="negativeSpace" presStyleCnt="0"/>
      <dgm:spPr/>
    </dgm:pt>
    <dgm:pt modelId="{876D821A-AA79-46EE-B158-A62B4DF8275D}" type="pres">
      <dgm:prSet presAssocID="{7B1359B4-D207-4B19-A1EA-A1C8C86A898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1C895F8-7260-4CBB-9EFD-BF0F5CED3B39}" type="presOf" srcId="{1FD06DCB-F6AD-4091-915B-D6E1B6B07E69}" destId="{826A3B95-4D7B-4C1A-8354-3CCAE423E05F}" srcOrd="0" destOrd="0" presId="urn:microsoft.com/office/officeart/2005/8/layout/list1"/>
    <dgm:cxn modelId="{05EE3CF5-45C1-414E-95FF-81A30CC12C85}" type="presOf" srcId="{E0A4629A-9FE1-41D3-BBC7-7AAF5BB38D4E}" destId="{8A22B5B6-9A4C-48EA-82B0-117926B7F2B8}" srcOrd="0" destOrd="0" presId="urn:microsoft.com/office/officeart/2005/8/layout/list1"/>
    <dgm:cxn modelId="{71FD78BD-A35C-4674-B07D-FC47277E3431}" srcId="{E0A4629A-9FE1-41D3-BBC7-7AAF5BB38D4E}" destId="{1FD06DCB-F6AD-4091-915B-D6E1B6B07E69}" srcOrd="1" destOrd="0" parTransId="{7E0B46AE-4532-474A-9342-40E3A95E61E2}" sibTransId="{374F046C-1B14-4140-8563-636AD66E724E}"/>
    <dgm:cxn modelId="{0396F988-5674-49C0-A02D-878B24DF2D04}" srcId="{E0A4629A-9FE1-41D3-BBC7-7AAF5BB38D4E}" destId="{2A1C9242-3827-469C-A564-7B39E659BD99}" srcOrd="0" destOrd="0" parTransId="{306B5C70-9287-4148-80E1-E7172354BD77}" sibTransId="{FC2D461E-BF9C-40FB-94D1-032D9CF84AB2}"/>
    <dgm:cxn modelId="{21FC1F80-02C5-4043-A891-1E562D07865F}" type="presOf" srcId="{7B1359B4-D207-4B19-A1EA-A1C8C86A898A}" destId="{99C97044-293A-4B69-B7EC-3E5A4BA2AD7C}" srcOrd="0" destOrd="0" presId="urn:microsoft.com/office/officeart/2005/8/layout/list1"/>
    <dgm:cxn modelId="{832EEB19-09FC-406A-A246-8C34E0E0B361}" srcId="{E0A4629A-9FE1-41D3-BBC7-7AAF5BB38D4E}" destId="{7B1359B4-D207-4B19-A1EA-A1C8C86A898A}" srcOrd="3" destOrd="0" parTransId="{78F93CF1-AC90-4FDC-8D11-0BECA0A27E43}" sibTransId="{E39EAD7B-D465-4EC9-A03A-D3FCF2433E1B}"/>
    <dgm:cxn modelId="{2BFD4DBD-0B0A-4C63-BD8B-D13E4100EBC5}" type="presOf" srcId="{1FD06DCB-F6AD-4091-915B-D6E1B6B07E69}" destId="{14F76DFC-F01A-4FA7-8705-EB6F387518CF}" srcOrd="1" destOrd="0" presId="urn:microsoft.com/office/officeart/2005/8/layout/list1"/>
    <dgm:cxn modelId="{66461BD4-331D-46D1-B5A5-610048630E71}" type="presOf" srcId="{D23CE341-7FA9-4B39-A931-7C7912048251}" destId="{A06FA3BE-EB37-454E-B7C2-5AB4A1FF3205}" srcOrd="0" destOrd="0" presId="urn:microsoft.com/office/officeart/2005/8/layout/list1"/>
    <dgm:cxn modelId="{4B287862-0DA1-4A0E-86A4-4D25BA8FFFB3}" type="presOf" srcId="{D23CE341-7FA9-4B39-A931-7C7912048251}" destId="{64984333-150E-41B0-80A5-326D4B4FA85D}" srcOrd="1" destOrd="0" presId="urn:microsoft.com/office/officeart/2005/8/layout/list1"/>
    <dgm:cxn modelId="{285D8334-841C-4239-9495-9D3CA934A925}" type="presOf" srcId="{7B1359B4-D207-4B19-A1EA-A1C8C86A898A}" destId="{C870BA42-FFD1-4695-935D-E2F004AFA713}" srcOrd="1" destOrd="0" presId="urn:microsoft.com/office/officeart/2005/8/layout/list1"/>
    <dgm:cxn modelId="{E7E9437A-C855-49DB-B867-DC7D4BD6BF3C}" type="presOf" srcId="{2A1C9242-3827-469C-A564-7B39E659BD99}" destId="{1C0A7D91-A946-4338-8104-DC13AAF78DDC}" srcOrd="1" destOrd="0" presId="urn:microsoft.com/office/officeart/2005/8/layout/list1"/>
    <dgm:cxn modelId="{B3DA2CB9-813B-48F9-9A6C-10AA117EF7A3}" srcId="{E0A4629A-9FE1-41D3-BBC7-7AAF5BB38D4E}" destId="{D23CE341-7FA9-4B39-A931-7C7912048251}" srcOrd="2" destOrd="0" parTransId="{EEEBF839-0B88-4B35-9BFD-44B1889025A1}" sibTransId="{AC45CED5-BB86-43F9-AD73-423F3F873E11}"/>
    <dgm:cxn modelId="{8A1AD8F4-F5CC-4BDC-9EF9-85C9C45FFEAF}" type="presOf" srcId="{2A1C9242-3827-469C-A564-7B39E659BD99}" destId="{4FBB6088-0F5A-4BAF-A5EB-DE724F31032F}" srcOrd="0" destOrd="0" presId="urn:microsoft.com/office/officeart/2005/8/layout/list1"/>
    <dgm:cxn modelId="{6F850F0A-5900-40B2-9E17-96FE59910612}" type="presParOf" srcId="{8A22B5B6-9A4C-48EA-82B0-117926B7F2B8}" destId="{15422869-0805-4ED9-97AA-B960C5E4E693}" srcOrd="0" destOrd="0" presId="urn:microsoft.com/office/officeart/2005/8/layout/list1"/>
    <dgm:cxn modelId="{CD15E094-9F63-4663-AAEF-FBE8E885788A}" type="presParOf" srcId="{15422869-0805-4ED9-97AA-B960C5E4E693}" destId="{4FBB6088-0F5A-4BAF-A5EB-DE724F31032F}" srcOrd="0" destOrd="0" presId="urn:microsoft.com/office/officeart/2005/8/layout/list1"/>
    <dgm:cxn modelId="{30CB46B7-F494-4DFE-B177-2E1556EF3E6D}" type="presParOf" srcId="{15422869-0805-4ED9-97AA-B960C5E4E693}" destId="{1C0A7D91-A946-4338-8104-DC13AAF78DDC}" srcOrd="1" destOrd="0" presId="urn:microsoft.com/office/officeart/2005/8/layout/list1"/>
    <dgm:cxn modelId="{0412993E-C480-44E7-9B03-DFF791A92E4F}" type="presParOf" srcId="{8A22B5B6-9A4C-48EA-82B0-117926B7F2B8}" destId="{1AD20704-E9FF-4C54-9462-52E6FFB2D38E}" srcOrd="1" destOrd="0" presId="urn:microsoft.com/office/officeart/2005/8/layout/list1"/>
    <dgm:cxn modelId="{B196A3C8-CC47-44C0-868C-4D3A353FF2FA}" type="presParOf" srcId="{8A22B5B6-9A4C-48EA-82B0-117926B7F2B8}" destId="{DF7A4654-82AA-484D-89A0-13584C0AFB29}" srcOrd="2" destOrd="0" presId="urn:microsoft.com/office/officeart/2005/8/layout/list1"/>
    <dgm:cxn modelId="{F0F6D156-64D4-4841-9016-9F15126957EF}" type="presParOf" srcId="{8A22B5B6-9A4C-48EA-82B0-117926B7F2B8}" destId="{BF2B64B4-752E-48C0-B6DC-6B7F86A5F13B}" srcOrd="3" destOrd="0" presId="urn:microsoft.com/office/officeart/2005/8/layout/list1"/>
    <dgm:cxn modelId="{BEC6D00F-37C7-4AA9-A14F-65CBA4776EAF}" type="presParOf" srcId="{8A22B5B6-9A4C-48EA-82B0-117926B7F2B8}" destId="{CD8187AD-13B0-4A7D-A0DA-6BBAC896177F}" srcOrd="4" destOrd="0" presId="urn:microsoft.com/office/officeart/2005/8/layout/list1"/>
    <dgm:cxn modelId="{87B9A2A0-190D-42B7-BDC6-72C2A1E4BB24}" type="presParOf" srcId="{CD8187AD-13B0-4A7D-A0DA-6BBAC896177F}" destId="{826A3B95-4D7B-4C1A-8354-3CCAE423E05F}" srcOrd="0" destOrd="0" presId="urn:microsoft.com/office/officeart/2005/8/layout/list1"/>
    <dgm:cxn modelId="{8A051BC7-FD1F-40D0-B95B-578B62C7223D}" type="presParOf" srcId="{CD8187AD-13B0-4A7D-A0DA-6BBAC896177F}" destId="{14F76DFC-F01A-4FA7-8705-EB6F387518CF}" srcOrd="1" destOrd="0" presId="urn:microsoft.com/office/officeart/2005/8/layout/list1"/>
    <dgm:cxn modelId="{646B8773-FC56-4997-AD55-F4F013B1826D}" type="presParOf" srcId="{8A22B5B6-9A4C-48EA-82B0-117926B7F2B8}" destId="{A4FF57A9-E224-49A7-8C4C-CA7E5491C9FA}" srcOrd="5" destOrd="0" presId="urn:microsoft.com/office/officeart/2005/8/layout/list1"/>
    <dgm:cxn modelId="{E78D1E93-CE16-4667-9711-714B590A04C2}" type="presParOf" srcId="{8A22B5B6-9A4C-48EA-82B0-117926B7F2B8}" destId="{8C032697-E299-4359-83F8-0C2D619B3A23}" srcOrd="6" destOrd="0" presId="urn:microsoft.com/office/officeart/2005/8/layout/list1"/>
    <dgm:cxn modelId="{04FDA44F-3246-4BB5-B7CC-4B4BB4ED3971}" type="presParOf" srcId="{8A22B5B6-9A4C-48EA-82B0-117926B7F2B8}" destId="{F049A8A4-16DA-4D12-9A79-AACFCF79635A}" srcOrd="7" destOrd="0" presId="urn:microsoft.com/office/officeart/2005/8/layout/list1"/>
    <dgm:cxn modelId="{9FE212C8-CF68-4994-B8E0-878F444E226F}" type="presParOf" srcId="{8A22B5B6-9A4C-48EA-82B0-117926B7F2B8}" destId="{E9935E41-24E2-413C-A719-755D7D1F4972}" srcOrd="8" destOrd="0" presId="urn:microsoft.com/office/officeart/2005/8/layout/list1"/>
    <dgm:cxn modelId="{5B4E1672-D805-47BE-8C5F-89FD5F1A2443}" type="presParOf" srcId="{E9935E41-24E2-413C-A719-755D7D1F4972}" destId="{A06FA3BE-EB37-454E-B7C2-5AB4A1FF3205}" srcOrd="0" destOrd="0" presId="urn:microsoft.com/office/officeart/2005/8/layout/list1"/>
    <dgm:cxn modelId="{43A50F07-FE95-4658-9E4B-A6C7FD33DB46}" type="presParOf" srcId="{E9935E41-24E2-413C-A719-755D7D1F4972}" destId="{64984333-150E-41B0-80A5-326D4B4FA85D}" srcOrd="1" destOrd="0" presId="urn:microsoft.com/office/officeart/2005/8/layout/list1"/>
    <dgm:cxn modelId="{024EE213-4E81-4E3E-AD43-A5BD50BFD63F}" type="presParOf" srcId="{8A22B5B6-9A4C-48EA-82B0-117926B7F2B8}" destId="{6F7931DC-AB0E-4BBF-ABB7-11766271C7F1}" srcOrd="9" destOrd="0" presId="urn:microsoft.com/office/officeart/2005/8/layout/list1"/>
    <dgm:cxn modelId="{BFEA62B7-76B2-4A3C-BC5C-58F464EAC5EB}" type="presParOf" srcId="{8A22B5B6-9A4C-48EA-82B0-117926B7F2B8}" destId="{C76A070F-6688-4392-92D6-0F2F7FC311B9}" srcOrd="10" destOrd="0" presId="urn:microsoft.com/office/officeart/2005/8/layout/list1"/>
    <dgm:cxn modelId="{41C94BB3-A951-42A1-82AA-C3BCA1C5FD70}" type="presParOf" srcId="{8A22B5B6-9A4C-48EA-82B0-117926B7F2B8}" destId="{773187BA-0E5A-4E69-AFC8-B5D30D9BB302}" srcOrd="11" destOrd="0" presId="urn:microsoft.com/office/officeart/2005/8/layout/list1"/>
    <dgm:cxn modelId="{05DACDCB-ADF7-43DE-A75C-39273F29E1F8}" type="presParOf" srcId="{8A22B5B6-9A4C-48EA-82B0-117926B7F2B8}" destId="{20E19B5B-C264-400B-9568-822994BDA8B5}" srcOrd="12" destOrd="0" presId="urn:microsoft.com/office/officeart/2005/8/layout/list1"/>
    <dgm:cxn modelId="{53CF86AF-2776-4AAE-A606-EC8075B82994}" type="presParOf" srcId="{20E19B5B-C264-400B-9568-822994BDA8B5}" destId="{99C97044-293A-4B69-B7EC-3E5A4BA2AD7C}" srcOrd="0" destOrd="0" presId="urn:microsoft.com/office/officeart/2005/8/layout/list1"/>
    <dgm:cxn modelId="{8F40ADBB-6545-4289-9B8A-A4BF6D9CE794}" type="presParOf" srcId="{20E19B5B-C264-400B-9568-822994BDA8B5}" destId="{C870BA42-FFD1-4695-935D-E2F004AFA713}" srcOrd="1" destOrd="0" presId="urn:microsoft.com/office/officeart/2005/8/layout/list1"/>
    <dgm:cxn modelId="{BAF4452C-687B-45F2-A039-FBE358465A1B}" type="presParOf" srcId="{8A22B5B6-9A4C-48EA-82B0-117926B7F2B8}" destId="{8348F4E2-A2CF-402B-80E8-360DD62C5A26}" srcOrd="13" destOrd="0" presId="urn:microsoft.com/office/officeart/2005/8/layout/list1"/>
    <dgm:cxn modelId="{265363DA-E64A-4E99-9670-DE8159CBFB9F}" type="presParOf" srcId="{8A22B5B6-9A4C-48EA-82B0-117926B7F2B8}" destId="{876D821A-AA79-46EE-B158-A62B4DF8275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5E301E8-6F46-403A-B1C7-BD5E44FE9A07}">
      <dgm:prSet phldrT="[Текст]" custT="1"/>
      <dgm:spPr/>
      <dgm:t>
        <a:bodyPr/>
        <a:lstStyle/>
        <a:p>
          <a:pPr rtl="0"/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Коррекциядан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Гисс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шоғырының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оң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аяқшасының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толық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блокадасы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анықталады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rtl="0"/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Бұл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өзгеріс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өткізгіш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жүйенің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операция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кезіндегі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травмасы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нәтижесінде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болады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rtl="0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0F5C274B-4E8F-4C0C-B139-BA3D436CA846}" type="parTrans" cxnId="{C6EB42D9-51AF-49C8-B13F-E97703B19BDE}">
      <dgm:prSet/>
      <dgm:spPr/>
      <dgm:t>
        <a:bodyPr/>
        <a:lstStyle/>
        <a:p>
          <a:endParaRPr lang="ru-RU"/>
        </a:p>
      </dgm:t>
    </dgm:pt>
    <dgm:pt modelId="{FC87B69E-6985-4062-8067-E8FF57A60874}" type="sibTrans" cxnId="{C6EB42D9-51AF-49C8-B13F-E97703B19BDE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41F6C3-C863-4078-8D48-EA0F2741E2DC}" type="pres">
      <dgm:prSet presAssocID="{35E301E8-6F46-403A-B1C7-BD5E44FE9A07}" presName="node" presStyleLbl="node1" presStyleIdx="0" presStyleCnt="1" custScaleX="54649" custScaleY="82158" custLinFactNeighborX="-23331" custLinFactNeighborY="-26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EB42D9-51AF-49C8-B13F-E97703B19BDE}" srcId="{868892F8-4524-4B00-B24D-A39EA069AD68}" destId="{35E301E8-6F46-403A-B1C7-BD5E44FE9A07}" srcOrd="0" destOrd="0" parTransId="{0F5C274B-4E8F-4C0C-B139-BA3D436CA846}" sibTransId="{FC87B69E-6985-4062-8067-E8FF57A60874}"/>
    <dgm:cxn modelId="{45067110-4A29-4D89-B3FE-2988C05A6C40}" type="presOf" srcId="{35E301E8-6F46-403A-B1C7-BD5E44FE9A07}" destId="{7941F6C3-C863-4078-8D48-EA0F2741E2DC}" srcOrd="0" destOrd="0" presId="urn:microsoft.com/office/officeart/2005/8/layout/process5"/>
    <dgm:cxn modelId="{A01D4F95-2908-4B8B-B7B6-5D5D2F180418}" type="presOf" srcId="{868892F8-4524-4B00-B24D-A39EA069AD68}" destId="{877EA029-D6D7-4E4D-9F34-28AB8119FF75}" srcOrd="0" destOrd="0" presId="urn:microsoft.com/office/officeart/2005/8/layout/process5"/>
    <dgm:cxn modelId="{A5E18AE3-6E52-445B-8361-6298C7560CF6}" type="presParOf" srcId="{877EA029-D6D7-4E4D-9F34-28AB8119FF75}" destId="{7941F6C3-C863-4078-8D48-EA0F2741E2DC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9EF05-9236-44BC-9133-605316081D76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385F5CB1-11A0-482C-93D4-AAD30A4B358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0" i="0" dirty="0" err="1" smtClean="0">
              <a:solidFill>
                <a:srgbClr val="002060"/>
              </a:solidFill>
            </a:rPr>
            <a:t>Тетрада</a:t>
          </a:r>
          <a:r>
            <a:rPr lang="ru-RU" sz="2800" b="0" i="0" dirty="0" smtClean="0">
              <a:solidFill>
                <a:srgbClr val="002060"/>
              </a:solidFill>
            </a:rPr>
            <a:t> </a:t>
          </a:r>
          <a:r>
            <a:rPr lang="ru-RU" sz="2800" b="0" i="0" dirty="0" err="1" smtClean="0">
              <a:solidFill>
                <a:srgbClr val="002060"/>
              </a:solidFill>
            </a:rPr>
            <a:t>Фаллоның қалыптасуының  негізгі</a:t>
          </a:r>
          <a:r>
            <a:rPr lang="ru-RU" sz="2800" b="0" i="0" dirty="0" smtClean="0">
              <a:solidFill>
                <a:srgbClr val="002060"/>
              </a:solidFill>
            </a:rPr>
            <a:t>  </a:t>
          </a:r>
          <a:r>
            <a:rPr lang="ru-RU" sz="2800" b="0" i="0" dirty="0" err="1" smtClean="0">
              <a:solidFill>
                <a:srgbClr val="002060"/>
              </a:solidFill>
            </a:rPr>
            <a:t>себебі</a:t>
          </a:r>
          <a:r>
            <a:rPr lang="ru-RU" sz="2800" b="0" i="0" dirty="0" smtClean="0">
              <a:solidFill>
                <a:srgbClr val="002060"/>
              </a:solidFill>
            </a:rPr>
            <a:t> </a:t>
          </a:r>
          <a:r>
            <a:rPr lang="ru-RU" sz="2800" b="0" i="0" dirty="0" err="1" smtClean="0">
              <a:solidFill>
                <a:srgbClr val="002060"/>
              </a:solidFill>
            </a:rPr>
            <a:t>артериялық сабау</a:t>
          </a:r>
          <a:r>
            <a:rPr lang="ru-RU" sz="2800" b="0" i="0" dirty="0" smtClean="0">
              <a:solidFill>
                <a:srgbClr val="002060"/>
              </a:solidFill>
            </a:rPr>
            <a:t> </a:t>
          </a:r>
          <a:r>
            <a:rPr lang="ru-RU" sz="2800" b="0" i="0" dirty="0" err="1" smtClean="0">
              <a:solidFill>
                <a:srgbClr val="002060"/>
              </a:solidFill>
            </a:rPr>
            <a:t>аумағындағы эмбриогенездің бұзылуы болып</a:t>
          </a:r>
          <a:r>
            <a:rPr lang="ru-RU" sz="2800" b="0" i="0" dirty="0" smtClean="0">
              <a:solidFill>
                <a:srgbClr val="002060"/>
              </a:solidFill>
            </a:rPr>
            <a:t> </a:t>
          </a:r>
          <a:r>
            <a:rPr lang="ru-RU" sz="2800" b="0" i="0" dirty="0" err="1" smtClean="0">
              <a:solidFill>
                <a:srgbClr val="002060"/>
              </a:solidFill>
            </a:rPr>
            <a:t>табылады</a:t>
          </a:r>
          <a:r>
            <a:rPr lang="ru-RU" sz="2800" b="0" i="0" dirty="0" smtClean="0">
              <a:solidFill>
                <a:srgbClr val="002060"/>
              </a:solidFill>
            </a:rPr>
            <a:t>.   </a:t>
          </a:r>
          <a:endParaRPr lang="x-none" sz="28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269C4336-746B-4E02-93AA-53ECE5B30613}" type="parTrans" cxnId="{EAEAE0E0-4BEA-4810-851D-38BBA8532097}">
      <dgm:prSet/>
      <dgm:spPr/>
      <dgm:t>
        <a:bodyPr/>
        <a:lstStyle/>
        <a:p>
          <a:endParaRPr lang="x-none"/>
        </a:p>
      </dgm:t>
    </dgm:pt>
    <dgm:pt modelId="{D2B29971-1F57-40FA-AD80-2F27F416DE55}" type="sibTrans" cxnId="{EAEAE0E0-4BEA-4810-851D-38BBA8532097}">
      <dgm:prSet/>
      <dgm:spPr/>
      <dgm:t>
        <a:bodyPr/>
        <a:lstStyle/>
        <a:p>
          <a:endParaRPr lang="x-none"/>
        </a:p>
      </dgm:t>
    </dgm:pt>
    <dgm:pt modelId="{BE3B93AC-75CB-481D-8426-27FEA0211D1A}" type="pres">
      <dgm:prSet presAssocID="{C629EF05-9236-44BC-9133-605316081D76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D3C2C77-BDE5-459D-9707-F5AC2D0DCDB5}" type="pres">
      <dgm:prSet presAssocID="{385F5CB1-11A0-482C-93D4-AAD30A4B358D}" presName="noChildren" presStyleCnt="0"/>
      <dgm:spPr/>
    </dgm:pt>
    <dgm:pt modelId="{9BCF418E-1928-4324-80E0-0DFB8824AC32}" type="pres">
      <dgm:prSet presAssocID="{385F5CB1-11A0-482C-93D4-AAD30A4B358D}" presName="gap" presStyleCnt="0"/>
      <dgm:spPr/>
    </dgm:pt>
    <dgm:pt modelId="{6AAE4C85-4F4E-4B1C-B064-29439E89BF57}" type="pres">
      <dgm:prSet presAssocID="{385F5CB1-11A0-482C-93D4-AAD30A4B358D}" presName="medCircle2" presStyleLbl="vennNode1" presStyleIdx="0" presStyleCnt="1"/>
      <dgm:spPr/>
    </dgm:pt>
    <dgm:pt modelId="{D916C03C-82DC-4E47-A53C-716D25B2C2E1}" type="pres">
      <dgm:prSet presAssocID="{385F5CB1-11A0-482C-93D4-AAD30A4B358D}" presName="txLvlOnly1" presStyleLbl="revTx" presStyleIdx="0" presStyleCnt="1" custScaleX="126929" custScaleY="124027" custLinFactNeighborX="903" custLinFactNeighborY="-2283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3895C0B4-3088-4791-B497-88779ADC71D5}" type="presOf" srcId="{385F5CB1-11A0-482C-93D4-AAD30A4B358D}" destId="{D916C03C-82DC-4E47-A53C-716D25B2C2E1}" srcOrd="0" destOrd="0" presId="urn:microsoft.com/office/officeart/2008/layout/VerticalCircleList"/>
    <dgm:cxn modelId="{EAEAE0E0-4BEA-4810-851D-38BBA8532097}" srcId="{C629EF05-9236-44BC-9133-605316081D76}" destId="{385F5CB1-11A0-482C-93D4-AAD30A4B358D}" srcOrd="0" destOrd="0" parTransId="{269C4336-746B-4E02-93AA-53ECE5B30613}" sibTransId="{D2B29971-1F57-40FA-AD80-2F27F416DE55}"/>
    <dgm:cxn modelId="{80BEBDFA-984A-4210-9047-CD1FA0836352}" type="presOf" srcId="{C629EF05-9236-44BC-9133-605316081D76}" destId="{BE3B93AC-75CB-481D-8426-27FEA0211D1A}" srcOrd="0" destOrd="0" presId="urn:microsoft.com/office/officeart/2008/layout/VerticalCircleList"/>
    <dgm:cxn modelId="{2D121C7F-234F-4F8F-9496-3C24F065D8C8}" type="presParOf" srcId="{BE3B93AC-75CB-481D-8426-27FEA0211D1A}" destId="{1D3C2C77-BDE5-459D-9707-F5AC2D0DCDB5}" srcOrd="0" destOrd="0" presId="urn:microsoft.com/office/officeart/2008/layout/VerticalCircleList"/>
    <dgm:cxn modelId="{1FE17A1E-4BB7-4ADF-BB5C-96499308C97A}" type="presParOf" srcId="{1D3C2C77-BDE5-459D-9707-F5AC2D0DCDB5}" destId="{9BCF418E-1928-4324-80E0-0DFB8824AC32}" srcOrd="0" destOrd="0" presId="urn:microsoft.com/office/officeart/2008/layout/VerticalCircleList"/>
    <dgm:cxn modelId="{0F67583F-031D-4349-9594-097FC694636D}" type="presParOf" srcId="{1D3C2C77-BDE5-459D-9707-F5AC2D0DCDB5}" destId="{6AAE4C85-4F4E-4B1C-B064-29439E89BF57}" srcOrd="1" destOrd="0" presId="urn:microsoft.com/office/officeart/2008/layout/VerticalCircleList"/>
    <dgm:cxn modelId="{8FD8CD55-9314-4069-9C57-2D2E8500C744}" type="presParOf" srcId="{1D3C2C77-BDE5-459D-9707-F5AC2D0DCDB5}" destId="{D916C03C-82DC-4E47-A53C-716D25B2C2E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6E90C7-A1E2-4070-8E85-9651AEA90B96}" type="doc">
      <dgm:prSet loTypeId="urn:microsoft.com/office/officeart/2005/8/layout/hList6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x-none"/>
        </a:p>
      </dgm:t>
    </dgm:pt>
    <dgm:pt modelId="{8E258122-1FD9-4399-930B-000BB13D8426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1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. </a:t>
          </a: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Бозарған формасы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;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AC0B8B6-6970-4C2A-AD1F-78056A3CD141}" type="parTrans" cxnId="{9A071A81-E1A1-4DCA-96B2-6A751978195A}">
      <dgm:prSet/>
      <dgm:spPr/>
      <dgm:t>
        <a:bodyPr/>
        <a:lstStyle/>
        <a:p>
          <a:endParaRPr lang="x-none"/>
        </a:p>
      </dgm:t>
    </dgm:pt>
    <dgm:pt modelId="{D4C94399-C6BE-4E1B-8C0E-DB09ADBB29D4}" type="sibTrans" cxnId="{9A071A81-E1A1-4DCA-96B2-6A751978195A}">
      <dgm:prSet/>
      <dgm:spPr/>
      <dgm:t>
        <a:bodyPr/>
        <a:lstStyle/>
        <a:p>
          <a:endParaRPr lang="x-none"/>
        </a:p>
      </dgm:t>
    </dgm:pt>
    <dgm:pt modelId="{A16F5D9D-E91B-44DD-B1EF-AE12E45752C7}">
      <dgm:prSet phldrT="[Текст]"/>
      <dgm:spPr/>
      <dgm:t>
        <a:bodyPr/>
        <a:lstStyle/>
        <a:p>
          <a:pPr>
            <a:buNone/>
          </a:pP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2.Классикалық формасы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;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E27CF38-EF7D-49BE-AF11-E0168ADF4422}" type="parTrans" cxnId="{B33D4BDA-4612-4C5B-9B6C-4E92AE7D348E}">
      <dgm:prSet/>
      <dgm:spPr/>
      <dgm:t>
        <a:bodyPr/>
        <a:lstStyle/>
        <a:p>
          <a:endParaRPr lang="x-none"/>
        </a:p>
      </dgm:t>
    </dgm:pt>
    <dgm:pt modelId="{F724ABCB-D60C-48B8-AB8E-DF76BD122799}" type="sibTrans" cxnId="{B33D4BDA-4612-4C5B-9B6C-4E92AE7D348E}">
      <dgm:prSet/>
      <dgm:spPr/>
      <dgm:t>
        <a:bodyPr/>
        <a:lstStyle/>
        <a:p>
          <a:endParaRPr lang="x-none"/>
        </a:p>
      </dgm:t>
    </dgm:pt>
    <dgm:pt modelId="{092ABF60-5162-403B-99AD-2654B62EC872}">
      <dgm:prSet phldrT="[Текст]"/>
      <dgm:spPr/>
      <dgm:t>
        <a:bodyPr/>
        <a:lstStyle/>
        <a:p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3.Өкпе артериясы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қақпақшасының атрезиясымен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бірге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жүретін формасы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; 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89542C0-51E6-4A4D-955C-9B1C8280E77D}" type="parTrans" cxnId="{4C790DA3-2BA8-43DF-B5DB-740D9E543C85}">
      <dgm:prSet/>
      <dgm:spPr/>
      <dgm:t>
        <a:bodyPr/>
        <a:lstStyle/>
        <a:p>
          <a:endParaRPr lang="x-none"/>
        </a:p>
      </dgm:t>
    </dgm:pt>
    <dgm:pt modelId="{B3AF9E19-5398-42FA-80AF-29553B6F247D}" type="sibTrans" cxnId="{4C790DA3-2BA8-43DF-B5DB-740D9E543C85}">
      <dgm:prSet/>
      <dgm:spPr/>
      <dgm:t>
        <a:bodyPr/>
        <a:lstStyle/>
        <a:p>
          <a:endParaRPr lang="x-none"/>
        </a:p>
      </dgm:t>
    </dgm:pt>
    <dgm:pt modelId="{BAEDEF25-E7EF-4474-929B-E41B91EFE918}">
      <dgm:prSet phldrT="[Текст]"/>
      <dgm:spPr/>
      <dgm:t>
        <a:bodyPr/>
        <a:lstStyle/>
        <a:p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4.Өкпе артериясы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қақпақшасының агенезиясымен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бірге</a:t>
          </a:r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жүретін түрі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9179E9A-64CA-4998-BEFF-D2A1D64FAA44}" type="parTrans" cxnId="{27F61585-921F-4A25-B985-50FA48C8AAC2}">
      <dgm:prSet/>
      <dgm:spPr/>
      <dgm:t>
        <a:bodyPr/>
        <a:lstStyle/>
        <a:p>
          <a:endParaRPr lang="x-none"/>
        </a:p>
      </dgm:t>
    </dgm:pt>
    <dgm:pt modelId="{0B716FBD-437D-4CA5-BC5B-34EF2B2525C4}" type="sibTrans" cxnId="{27F61585-921F-4A25-B985-50FA48C8AAC2}">
      <dgm:prSet/>
      <dgm:spPr/>
      <dgm:t>
        <a:bodyPr/>
        <a:lstStyle/>
        <a:p>
          <a:endParaRPr lang="x-none"/>
        </a:p>
      </dgm:t>
    </dgm:pt>
    <dgm:pt modelId="{BEB8E33D-3F1B-4964-A0FA-1D7022DD27E8}" type="pres">
      <dgm:prSet presAssocID="{146E90C7-A1E2-4070-8E85-9651AEA90B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72CF14-EAC1-4A26-A6DE-7DE7C23B18F6}" type="pres">
      <dgm:prSet presAssocID="{8E258122-1FD9-4399-930B-000BB13D842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71F09-DCCC-4DA7-9A6F-F21C657C05FF}" type="pres">
      <dgm:prSet presAssocID="{D4C94399-C6BE-4E1B-8C0E-DB09ADBB29D4}" presName="sibTrans" presStyleCnt="0"/>
      <dgm:spPr/>
    </dgm:pt>
    <dgm:pt modelId="{F0D6C50D-B49E-4092-8611-60DF65648106}" type="pres">
      <dgm:prSet presAssocID="{A16F5D9D-E91B-44DD-B1EF-AE12E45752C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A405E-F3B0-4733-8E77-E924849F8999}" type="pres">
      <dgm:prSet presAssocID="{F724ABCB-D60C-48B8-AB8E-DF76BD122799}" presName="sibTrans" presStyleCnt="0"/>
      <dgm:spPr/>
    </dgm:pt>
    <dgm:pt modelId="{4A376F6D-2D37-4679-B7C2-608DD0507A24}" type="pres">
      <dgm:prSet presAssocID="{092ABF60-5162-403B-99AD-2654B62EC87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53FA8-363E-4FCF-8AED-8767ED6C73A2}" type="pres">
      <dgm:prSet presAssocID="{B3AF9E19-5398-42FA-80AF-29553B6F247D}" presName="sibTrans" presStyleCnt="0"/>
      <dgm:spPr/>
    </dgm:pt>
    <dgm:pt modelId="{1F4E74B2-A4CC-4A7E-800B-6124013E302C}" type="pres">
      <dgm:prSet presAssocID="{BAEDEF25-E7EF-4474-929B-E41B91EFE91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1C32A2-A308-4520-A1F9-0BB208896B16}" type="presOf" srcId="{8E258122-1FD9-4399-930B-000BB13D8426}" destId="{6572CF14-EAC1-4A26-A6DE-7DE7C23B18F6}" srcOrd="0" destOrd="0" presId="urn:microsoft.com/office/officeart/2005/8/layout/hList6"/>
    <dgm:cxn modelId="{B33D4BDA-4612-4C5B-9B6C-4E92AE7D348E}" srcId="{146E90C7-A1E2-4070-8E85-9651AEA90B96}" destId="{A16F5D9D-E91B-44DD-B1EF-AE12E45752C7}" srcOrd="1" destOrd="0" parTransId="{BE27CF38-EF7D-49BE-AF11-E0168ADF4422}" sibTransId="{F724ABCB-D60C-48B8-AB8E-DF76BD122799}"/>
    <dgm:cxn modelId="{82F527DF-763B-40BA-AD37-3949173E14BD}" type="presOf" srcId="{A16F5D9D-E91B-44DD-B1EF-AE12E45752C7}" destId="{F0D6C50D-B49E-4092-8611-60DF65648106}" srcOrd="0" destOrd="0" presId="urn:microsoft.com/office/officeart/2005/8/layout/hList6"/>
    <dgm:cxn modelId="{AFE83D03-3399-4C3A-99E3-5EE22D70038C}" type="presOf" srcId="{146E90C7-A1E2-4070-8E85-9651AEA90B96}" destId="{BEB8E33D-3F1B-4964-A0FA-1D7022DD27E8}" srcOrd="0" destOrd="0" presId="urn:microsoft.com/office/officeart/2005/8/layout/hList6"/>
    <dgm:cxn modelId="{4C790DA3-2BA8-43DF-B5DB-740D9E543C85}" srcId="{146E90C7-A1E2-4070-8E85-9651AEA90B96}" destId="{092ABF60-5162-403B-99AD-2654B62EC872}" srcOrd="2" destOrd="0" parTransId="{F89542C0-51E6-4A4D-955C-9B1C8280E77D}" sibTransId="{B3AF9E19-5398-42FA-80AF-29553B6F247D}"/>
    <dgm:cxn modelId="{9A071A81-E1A1-4DCA-96B2-6A751978195A}" srcId="{146E90C7-A1E2-4070-8E85-9651AEA90B96}" destId="{8E258122-1FD9-4399-930B-000BB13D8426}" srcOrd="0" destOrd="0" parTransId="{3AC0B8B6-6970-4C2A-AD1F-78056A3CD141}" sibTransId="{D4C94399-C6BE-4E1B-8C0E-DB09ADBB29D4}"/>
    <dgm:cxn modelId="{AC6AC189-51D3-46FF-A680-C5BC1C723DBA}" type="presOf" srcId="{092ABF60-5162-403B-99AD-2654B62EC872}" destId="{4A376F6D-2D37-4679-B7C2-608DD0507A24}" srcOrd="0" destOrd="0" presId="urn:microsoft.com/office/officeart/2005/8/layout/hList6"/>
    <dgm:cxn modelId="{27F61585-921F-4A25-B985-50FA48C8AAC2}" srcId="{146E90C7-A1E2-4070-8E85-9651AEA90B96}" destId="{BAEDEF25-E7EF-4474-929B-E41B91EFE918}" srcOrd="3" destOrd="0" parTransId="{B9179E9A-64CA-4998-BEFF-D2A1D64FAA44}" sibTransId="{0B716FBD-437D-4CA5-BC5B-34EF2B2525C4}"/>
    <dgm:cxn modelId="{D4F647AE-14AE-4C47-ABC8-E9F88FB267AC}" type="presOf" srcId="{BAEDEF25-E7EF-4474-929B-E41B91EFE918}" destId="{1F4E74B2-A4CC-4A7E-800B-6124013E302C}" srcOrd="0" destOrd="0" presId="urn:microsoft.com/office/officeart/2005/8/layout/hList6"/>
    <dgm:cxn modelId="{3C5EBEFB-07CD-4782-A043-11878D8E1E49}" type="presParOf" srcId="{BEB8E33D-3F1B-4964-A0FA-1D7022DD27E8}" destId="{6572CF14-EAC1-4A26-A6DE-7DE7C23B18F6}" srcOrd="0" destOrd="0" presId="urn:microsoft.com/office/officeart/2005/8/layout/hList6"/>
    <dgm:cxn modelId="{80036A5A-C5FA-4A16-BF9E-3449EFD66266}" type="presParOf" srcId="{BEB8E33D-3F1B-4964-A0FA-1D7022DD27E8}" destId="{8DF71F09-DCCC-4DA7-9A6F-F21C657C05FF}" srcOrd="1" destOrd="0" presId="urn:microsoft.com/office/officeart/2005/8/layout/hList6"/>
    <dgm:cxn modelId="{A866C5BA-CFF7-4DE2-BE8C-6AAED8600FFF}" type="presParOf" srcId="{BEB8E33D-3F1B-4964-A0FA-1D7022DD27E8}" destId="{F0D6C50D-B49E-4092-8611-60DF65648106}" srcOrd="2" destOrd="0" presId="urn:microsoft.com/office/officeart/2005/8/layout/hList6"/>
    <dgm:cxn modelId="{27B841C9-6402-495B-80BC-ECEE3CDABCCF}" type="presParOf" srcId="{BEB8E33D-3F1B-4964-A0FA-1D7022DD27E8}" destId="{0C9A405E-F3B0-4733-8E77-E924849F8999}" srcOrd="3" destOrd="0" presId="urn:microsoft.com/office/officeart/2005/8/layout/hList6"/>
    <dgm:cxn modelId="{DCAEC24E-7C6D-42DB-9D3B-D883CB7AA69E}" type="presParOf" srcId="{BEB8E33D-3F1B-4964-A0FA-1D7022DD27E8}" destId="{4A376F6D-2D37-4679-B7C2-608DD0507A24}" srcOrd="4" destOrd="0" presId="urn:microsoft.com/office/officeart/2005/8/layout/hList6"/>
    <dgm:cxn modelId="{52AF7250-4306-4F60-9F92-D7FD98C68764}" type="presParOf" srcId="{BEB8E33D-3F1B-4964-A0FA-1D7022DD27E8}" destId="{1C953FA8-363E-4FCF-8AED-8767ED6C73A2}" srcOrd="5" destOrd="0" presId="urn:microsoft.com/office/officeart/2005/8/layout/hList6"/>
    <dgm:cxn modelId="{F1375FAE-09E0-477E-92F4-35681F0121CA}" type="presParOf" srcId="{BEB8E33D-3F1B-4964-A0FA-1D7022DD27E8}" destId="{1F4E74B2-A4CC-4A7E-800B-6124013E302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A4629A-9FE1-41D3-BBC7-7AAF5BB38D4E}" type="doc">
      <dgm:prSet loTypeId="urn:microsoft.com/office/officeart/2005/8/layout/hList6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x-none"/>
        </a:p>
      </dgm:t>
    </dgm:pt>
    <dgm:pt modelId="{2A1C9242-3827-469C-A564-7B39E659BD99}">
      <dgm:prSet phldrT="[Текст]" custT="1"/>
      <dgm:spPr/>
      <dgm:t>
        <a:bodyPr/>
        <a:lstStyle/>
        <a:p>
          <a:pPr>
            <a:buNone/>
          </a:pP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екі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қарыншаның систолалық қысымдары бірдей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2400" dirty="0">
            <a:highlight>
              <a:srgbClr val="FFFF00"/>
            </a:highlight>
          </a:endParaRPr>
        </a:p>
      </dgm:t>
    </dgm:pt>
    <dgm:pt modelId="{306B5C70-9287-4148-80E1-E7172354BD77}" type="parTrans" cxnId="{0396F988-5674-49C0-A02D-878B24DF2D04}">
      <dgm:prSet/>
      <dgm:spPr/>
      <dgm:t>
        <a:bodyPr/>
        <a:lstStyle/>
        <a:p>
          <a:endParaRPr lang="x-none"/>
        </a:p>
      </dgm:t>
    </dgm:pt>
    <dgm:pt modelId="{FC2D461E-BF9C-40FB-94D1-032D9CF84AB2}" type="sibTrans" cxnId="{0396F988-5674-49C0-A02D-878B24DF2D04}">
      <dgm:prSet/>
      <dgm:spPr/>
      <dgm:t>
        <a:bodyPr/>
        <a:lstStyle/>
        <a:p>
          <a:endParaRPr lang="x-none"/>
        </a:p>
      </dgm:t>
    </dgm:pt>
    <dgm:pt modelId="{1FD06DCB-F6AD-4091-915B-D6E1B6B07E69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Шунт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бағыты 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мен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көлемі өкпе артериясы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қақпақшасының 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стенозы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дәрежесіне байланысты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x-none" sz="2400" dirty="0">
            <a:highlight>
              <a:srgbClr val="FFFF00"/>
            </a:highlight>
          </a:endParaRPr>
        </a:p>
      </dgm:t>
    </dgm:pt>
    <dgm:pt modelId="{7E0B46AE-4532-474A-9342-40E3A95E61E2}" type="parTrans" cxnId="{71FD78BD-A35C-4674-B07D-FC47277E3431}">
      <dgm:prSet/>
      <dgm:spPr/>
      <dgm:t>
        <a:bodyPr/>
        <a:lstStyle/>
        <a:p>
          <a:endParaRPr lang="x-none"/>
        </a:p>
      </dgm:t>
    </dgm:pt>
    <dgm:pt modelId="{374F046C-1B14-4140-8563-636AD66E724E}" type="sibTrans" cxnId="{71FD78BD-A35C-4674-B07D-FC47277E3431}">
      <dgm:prSet/>
      <dgm:spPr/>
      <dgm:t>
        <a:bodyPr/>
        <a:lstStyle/>
        <a:p>
          <a:endParaRPr lang="x-none"/>
        </a:p>
      </dgm:t>
    </dgm:pt>
    <dgm:pt modelId="{D23CE341-7FA9-4B39-A931-7C7912048251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Оң қарыншада 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систола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кезінде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қысым біртіндеп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көбейетіндіктен ерте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систола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барысында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шунт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бағыты солдан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оңға қарай болады</a:t>
          </a:r>
          <a:endParaRPr lang="x-none" sz="2400" dirty="0">
            <a:highlight>
              <a:srgbClr val="FFFF00"/>
            </a:highlight>
          </a:endParaRPr>
        </a:p>
      </dgm:t>
    </dgm:pt>
    <dgm:pt modelId="{EEEBF839-0B88-4B35-9BFD-44B1889025A1}" type="parTrans" cxnId="{B3DA2CB9-813B-48F9-9A6C-10AA117EF7A3}">
      <dgm:prSet/>
      <dgm:spPr/>
      <dgm:t>
        <a:bodyPr/>
        <a:lstStyle/>
        <a:p>
          <a:endParaRPr lang="x-none"/>
        </a:p>
      </dgm:t>
    </dgm:pt>
    <dgm:pt modelId="{AC45CED5-BB86-43F9-AD73-423F3F873E11}" type="sibTrans" cxnId="{B3DA2CB9-813B-48F9-9A6C-10AA117EF7A3}">
      <dgm:prSet/>
      <dgm:spPr/>
      <dgm:t>
        <a:bodyPr/>
        <a:lstStyle/>
        <a:p>
          <a:endParaRPr lang="x-none"/>
        </a:p>
      </dgm:t>
    </dgm:pt>
    <dgm:pt modelId="{B40C68A6-2C23-49A0-B625-0FF44EE8F1FF}" type="pres">
      <dgm:prSet presAssocID="{E0A4629A-9FE1-41D3-BBC7-7AAF5BB38D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B02933-0A8C-49E8-BF1D-E9259B270784}" type="pres">
      <dgm:prSet presAssocID="{2A1C9242-3827-469C-A564-7B39E659BD9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C0288-EA15-4510-A6DC-ACC309B4962C}" type="pres">
      <dgm:prSet presAssocID="{FC2D461E-BF9C-40FB-94D1-032D9CF84AB2}" presName="sibTrans" presStyleCnt="0"/>
      <dgm:spPr/>
    </dgm:pt>
    <dgm:pt modelId="{A5C37CE9-008F-4CDE-A365-B7BAB9B3FBC2}" type="pres">
      <dgm:prSet presAssocID="{1FD06DCB-F6AD-4091-915B-D6E1B6B07E6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0D7D4-33D3-454A-9012-934E9D025D63}" type="pres">
      <dgm:prSet presAssocID="{374F046C-1B14-4140-8563-636AD66E724E}" presName="sibTrans" presStyleCnt="0"/>
      <dgm:spPr/>
    </dgm:pt>
    <dgm:pt modelId="{54B12F24-C11B-4041-A669-B0C6203C11AB}" type="pres">
      <dgm:prSet presAssocID="{D23CE341-7FA9-4B39-A931-7C791204825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01A209-638D-4ACB-B248-3760A77129B5}" type="presOf" srcId="{E0A4629A-9FE1-41D3-BBC7-7AAF5BB38D4E}" destId="{B40C68A6-2C23-49A0-B625-0FF44EE8F1FF}" srcOrd="0" destOrd="0" presId="urn:microsoft.com/office/officeart/2005/8/layout/hList6"/>
    <dgm:cxn modelId="{8A63662F-901D-4A0F-9462-21BC35ED2626}" type="presOf" srcId="{1FD06DCB-F6AD-4091-915B-D6E1B6B07E69}" destId="{A5C37CE9-008F-4CDE-A365-B7BAB9B3FBC2}" srcOrd="0" destOrd="0" presId="urn:microsoft.com/office/officeart/2005/8/layout/hList6"/>
    <dgm:cxn modelId="{C1A9D890-73AD-4FB5-BF56-812BD644CD34}" type="presOf" srcId="{D23CE341-7FA9-4B39-A931-7C7912048251}" destId="{54B12F24-C11B-4041-A669-B0C6203C11AB}" srcOrd="0" destOrd="0" presId="urn:microsoft.com/office/officeart/2005/8/layout/hList6"/>
    <dgm:cxn modelId="{B3DA2CB9-813B-48F9-9A6C-10AA117EF7A3}" srcId="{E0A4629A-9FE1-41D3-BBC7-7AAF5BB38D4E}" destId="{D23CE341-7FA9-4B39-A931-7C7912048251}" srcOrd="2" destOrd="0" parTransId="{EEEBF839-0B88-4B35-9BFD-44B1889025A1}" sibTransId="{AC45CED5-BB86-43F9-AD73-423F3F873E11}"/>
    <dgm:cxn modelId="{71FD78BD-A35C-4674-B07D-FC47277E3431}" srcId="{E0A4629A-9FE1-41D3-BBC7-7AAF5BB38D4E}" destId="{1FD06DCB-F6AD-4091-915B-D6E1B6B07E69}" srcOrd="1" destOrd="0" parTransId="{7E0B46AE-4532-474A-9342-40E3A95E61E2}" sibTransId="{374F046C-1B14-4140-8563-636AD66E724E}"/>
    <dgm:cxn modelId="{0396F988-5674-49C0-A02D-878B24DF2D04}" srcId="{E0A4629A-9FE1-41D3-BBC7-7AAF5BB38D4E}" destId="{2A1C9242-3827-469C-A564-7B39E659BD99}" srcOrd="0" destOrd="0" parTransId="{306B5C70-9287-4148-80E1-E7172354BD77}" sibTransId="{FC2D461E-BF9C-40FB-94D1-032D9CF84AB2}"/>
    <dgm:cxn modelId="{AEBA8072-AF20-4533-BE68-7B2E27543C0D}" type="presOf" srcId="{2A1C9242-3827-469C-A564-7B39E659BD99}" destId="{A1B02933-0A8C-49E8-BF1D-E9259B270784}" srcOrd="0" destOrd="0" presId="urn:microsoft.com/office/officeart/2005/8/layout/hList6"/>
    <dgm:cxn modelId="{721E28E3-66A8-4994-81D2-F7EAC776BCB6}" type="presParOf" srcId="{B40C68A6-2C23-49A0-B625-0FF44EE8F1FF}" destId="{A1B02933-0A8C-49E8-BF1D-E9259B270784}" srcOrd="0" destOrd="0" presId="urn:microsoft.com/office/officeart/2005/8/layout/hList6"/>
    <dgm:cxn modelId="{50529AD5-52B4-4977-A6A7-B7DCED28E019}" type="presParOf" srcId="{B40C68A6-2C23-49A0-B625-0FF44EE8F1FF}" destId="{F3BC0288-EA15-4510-A6DC-ACC309B4962C}" srcOrd="1" destOrd="0" presId="urn:microsoft.com/office/officeart/2005/8/layout/hList6"/>
    <dgm:cxn modelId="{46D26446-FC0D-49DB-B60A-698BDD382F1C}" type="presParOf" srcId="{B40C68A6-2C23-49A0-B625-0FF44EE8F1FF}" destId="{A5C37CE9-008F-4CDE-A365-B7BAB9B3FBC2}" srcOrd="2" destOrd="0" presId="urn:microsoft.com/office/officeart/2005/8/layout/hList6"/>
    <dgm:cxn modelId="{37569EBB-2B55-4AF1-A177-71CFB4338FDE}" type="presParOf" srcId="{B40C68A6-2C23-49A0-B625-0FF44EE8F1FF}" destId="{F770D7D4-33D3-454A-9012-934E9D025D63}" srcOrd="3" destOrd="0" presId="urn:microsoft.com/office/officeart/2005/8/layout/hList6"/>
    <dgm:cxn modelId="{848BBF7F-550B-4493-A655-CA70BF66961E}" type="presParOf" srcId="{B40C68A6-2C23-49A0-B625-0FF44EE8F1FF}" destId="{54B12F24-C11B-4041-A669-B0C6203C11A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957DCF-EB15-4AB7-A3CC-B3C66E332016}" type="doc">
      <dgm:prSet loTypeId="urn:microsoft.com/office/officeart/2005/8/layout/vList6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x-none"/>
        </a:p>
      </dgm:t>
    </dgm:pt>
    <dgm:pt modelId="{A3012925-7830-44F0-8453-1A2CC6371E40}">
      <dgm:prSet phldrT="[Текст]" custT="1"/>
      <dgm:spPr/>
      <dgm:t>
        <a:bodyPr/>
        <a:lstStyle/>
        <a:p>
          <a:r>
            <a:rPr lang="ru-RU" sz="2400" dirty="0" err="1" smtClean="0"/>
            <a:t>Айқын емес</a:t>
          </a:r>
          <a:r>
            <a:rPr lang="ru-RU" sz="2400" dirty="0" smtClean="0"/>
            <a:t> </a:t>
          </a:r>
          <a:r>
            <a:rPr lang="ru-RU" sz="2400" dirty="0" err="1" smtClean="0"/>
            <a:t>өкпе артериясы</a:t>
          </a:r>
          <a:r>
            <a:rPr lang="ru-RU" sz="2400" dirty="0" smtClean="0"/>
            <a:t> </a:t>
          </a:r>
          <a:r>
            <a:rPr lang="ru-RU" sz="2400" dirty="0" err="1" smtClean="0"/>
            <a:t>қақпақшасы </a:t>
          </a:r>
          <a:r>
            <a:rPr lang="ru-RU" sz="2400" dirty="0" smtClean="0"/>
            <a:t>стенозы </a:t>
          </a:r>
          <a:r>
            <a:rPr lang="ru-RU" sz="2400" dirty="0" err="1" smtClean="0"/>
            <a:t>кезінде</a:t>
          </a:r>
          <a:r>
            <a:rPr lang="ru-RU" sz="2400" dirty="0" smtClean="0"/>
            <a:t>: </a:t>
          </a:r>
          <a:endParaRPr lang="x-none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3C53A9-7195-45DC-A8A3-C135F9A181E0}" type="parTrans" cxnId="{A5A2B141-8960-4B0E-ABCF-831AC1FAB056}">
      <dgm:prSet/>
      <dgm:spPr/>
      <dgm:t>
        <a:bodyPr/>
        <a:lstStyle/>
        <a:p>
          <a:endParaRPr lang="x-none"/>
        </a:p>
      </dgm:t>
    </dgm:pt>
    <dgm:pt modelId="{EA32CC95-0082-4E65-85E6-5589C97EE2E0}" type="sibTrans" cxnId="{A5A2B141-8960-4B0E-ABCF-831AC1FAB056}">
      <dgm:prSet/>
      <dgm:spPr/>
      <dgm:t>
        <a:bodyPr/>
        <a:lstStyle/>
        <a:p>
          <a:endParaRPr lang="x-none"/>
        </a:p>
      </dgm:t>
    </dgm:pt>
    <dgm:pt modelId="{8A898C6C-1C7F-427E-8992-EB1DFFCD3F91}">
      <dgm:prSet phldrT="[Текст]" custT="1"/>
      <dgm:spPr/>
      <dgm:t>
        <a:bodyPr/>
        <a:lstStyle/>
        <a:p>
          <a:r>
            <a:rPr lang="ru-RU" sz="2000" dirty="0" err="1" smtClean="0"/>
            <a:t>Айқын   өкпе артериясы</a:t>
          </a:r>
          <a:r>
            <a:rPr lang="ru-RU" sz="2000" dirty="0" smtClean="0"/>
            <a:t> </a:t>
          </a:r>
          <a:r>
            <a:rPr lang="ru-RU" sz="2000" dirty="0" err="1" smtClean="0"/>
            <a:t>қақпақшасы </a:t>
          </a:r>
          <a:r>
            <a:rPr lang="ru-RU" sz="2000" dirty="0" smtClean="0"/>
            <a:t>стенозы </a:t>
          </a:r>
          <a:r>
            <a:rPr lang="ru-RU" sz="2000" dirty="0" err="1" smtClean="0"/>
            <a:t>кезінде</a:t>
          </a:r>
          <a:r>
            <a:rPr lang="ru-RU" sz="2000" dirty="0" smtClean="0"/>
            <a:t>:</a:t>
          </a:r>
          <a:endParaRPr lang="x-none" sz="2000" dirty="0"/>
        </a:p>
      </dgm:t>
    </dgm:pt>
    <dgm:pt modelId="{25FAA552-1689-4B72-91AB-F20C9457E859}" type="parTrans" cxnId="{ACF95A2E-3611-4FF8-B9E2-9CB8BA0978B9}">
      <dgm:prSet/>
      <dgm:spPr/>
      <dgm:t>
        <a:bodyPr/>
        <a:lstStyle/>
        <a:p>
          <a:endParaRPr lang="x-none"/>
        </a:p>
      </dgm:t>
    </dgm:pt>
    <dgm:pt modelId="{250199D5-8522-4CBC-A900-CE9E1EE33A6D}" type="sibTrans" cxnId="{ACF95A2E-3611-4FF8-B9E2-9CB8BA0978B9}">
      <dgm:prSet/>
      <dgm:spPr/>
      <dgm:t>
        <a:bodyPr/>
        <a:lstStyle/>
        <a:p>
          <a:endParaRPr lang="x-none"/>
        </a:p>
      </dgm:t>
    </dgm:pt>
    <dgm:pt modelId="{3F3BE8A7-32AF-4203-A26F-5BB2D87C4AF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Шунт </a:t>
          </a:r>
          <a:r>
            <a:rPr lang="ru-RU" sz="2000" dirty="0" err="1" smtClean="0">
              <a:solidFill>
                <a:schemeClr val="accent6">
                  <a:lumMod val="50000"/>
                </a:schemeClr>
              </a:solidFill>
            </a:rPr>
            <a:t>бағыты екі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dirty="0" err="1" smtClean="0">
              <a:solidFill>
                <a:schemeClr val="accent6">
                  <a:lumMod val="50000"/>
                </a:schemeClr>
              </a:solidFill>
            </a:rPr>
            <a:t>жақты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;</a:t>
          </a:r>
          <a:endParaRPr lang="x-none" sz="2000" dirty="0">
            <a:solidFill>
              <a:schemeClr val="accent6">
                <a:lumMod val="50000"/>
              </a:schemeClr>
            </a:solidFill>
          </a:endParaRPr>
        </a:p>
      </dgm:t>
    </dgm:pt>
    <dgm:pt modelId="{AB21EDAF-1F20-427C-8EB2-CD12C052E064}" type="parTrans" cxnId="{DFC67F51-C2BC-4E66-90B8-1E978548CD37}">
      <dgm:prSet/>
      <dgm:spPr/>
      <dgm:t>
        <a:bodyPr/>
        <a:lstStyle/>
        <a:p>
          <a:endParaRPr lang="x-none"/>
        </a:p>
      </dgm:t>
    </dgm:pt>
    <dgm:pt modelId="{92AF6411-A79A-4B70-96B3-BF1D389C48C9}" type="sibTrans" cxnId="{DFC67F51-C2BC-4E66-90B8-1E978548CD37}">
      <dgm:prSet/>
      <dgm:spPr/>
      <dgm:t>
        <a:bodyPr/>
        <a:lstStyle/>
        <a:p>
          <a:endParaRPr lang="x-none"/>
        </a:p>
      </dgm:t>
    </dgm:pt>
    <dgm:pt modelId="{CA07543F-8EC2-4932-BD25-ACF1BE245FC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Шунт </a:t>
          </a:r>
          <a:r>
            <a:rPr lang="ru-RU" sz="2000" dirty="0" err="1" smtClean="0">
              <a:solidFill>
                <a:schemeClr val="accent6">
                  <a:lumMod val="50000"/>
                </a:schemeClr>
              </a:solidFill>
            </a:rPr>
            <a:t>бағыты солдан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dirty="0" err="1" smtClean="0">
              <a:solidFill>
                <a:schemeClr val="accent6">
                  <a:lumMod val="50000"/>
                </a:schemeClr>
              </a:solidFill>
            </a:rPr>
            <a:t>оңға және өкпелік қан ағыс көлемі жүйеліктен жоғары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;</a:t>
          </a:r>
          <a:endParaRPr lang="x-none" sz="2000" dirty="0">
            <a:solidFill>
              <a:schemeClr val="accent6">
                <a:lumMod val="50000"/>
              </a:schemeClr>
            </a:solidFill>
          </a:endParaRPr>
        </a:p>
      </dgm:t>
    </dgm:pt>
    <dgm:pt modelId="{8B3528F6-6698-4B9F-A8E6-5811831DDA20}" type="parTrans" cxnId="{298F1712-C0E4-4780-BEA2-4385C68DB5C7}">
      <dgm:prSet/>
      <dgm:spPr/>
      <dgm:t>
        <a:bodyPr/>
        <a:lstStyle/>
        <a:p>
          <a:endParaRPr lang="x-none"/>
        </a:p>
      </dgm:t>
    </dgm:pt>
    <dgm:pt modelId="{F4E760E6-C221-444F-83F7-DC3CF8CC6144}" type="sibTrans" cxnId="{298F1712-C0E4-4780-BEA2-4385C68DB5C7}">
      <dgm:prSet/>
      <dgm:spPr/>
      <dgm:t>
        <a:bodyPr/>
        <a:lstStyle/>
        <a:p>
          <a:endParaRPr lang="x-none"/>
        </a:p>
      </dgm:t>
    </dgm:pt>
    <dgm:pt modelId="{1C3E3612-6C7A-48F6-9D9C-EDDC273D5CD3}">
      <dgm:prSet phldrT="[Текст]" custT="1"/>
      <dgm:spPr/>
      <dgm:t>
        <a:bodyPr/>
        <a:lstStyle/>
        <a:p>
          <a:endParaRPr lang="x-none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14645A2-FACE-419C-B135-1E1A3CD2CD8C}" type="parTrans" cxnId="{5C21827A-CAD5-4B63-9391-039F686E6A00}">
      <dgm:prSet/>
      <dgm:spPr/>
      <dgm:t>
        <a:bodyPr/>
        <a:lstStyle/>
        <a:p>
          <a:endParaRPr lang="x-none"/>
        </a:p>
      </dgm:t>
    </dgm:pt>
    <dgm:pt modelId="{34CA4D39-4346-4DA9-AE79-A93993735C71}" type="sibTrans" cxnId="{5C21827A-CAD5-4B63-9391-039F686E6A00}">
      <dgm:prSet/>
      <dgm:spPr/>
      <dgm:t>
        <a:bodyPr/>
        <a:lstStyle/>
        <a:p>
          <a:endParaRPr lang="x-none"/>
        </a:p>
      </dgm:t>
    </dgm:pt>
    <dgm:pt modelId="{AF9C2EB1-C9FB-4933-AC83-B36ACD401CCE}" type="pres">
      <dgm:prSet presAssocID="{70957DCF-EB15-4AB7-A3CC-B3C66E33201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6B92E10-2289-4980-B545-047D4F03C91F}" type="pres">
      <dgm:prSet presAssocID="{A3012925-7830-44F0-8453-1A2CC6371E40}" presName="linNode" presStyleCnt="0"/>
      <dgm:spPr/>
    </dgm:pt>
    <dgm:pt modelId="{D5AAF4AF-27F5-41A4-B979-71EC555D582D}" type="pres">
      <dgm:prSet presAssocID="{A3012925-7830-44F0-8453-1A2CC6371E40}" presName="parentShp" presStyleLbl="node1" presStyleIdx="0" presStyleCnt="2" custScaleX="95541" custScaleY="72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D5B08-95B6-4631-B86A-FFB0DB111042}" type="pres">
      <dgm:prSet presAssocID="{A3012925-7830-44F0-8453-1A2CC6371E40}" presName="childShp" presStyleLbl="bgAccFollowNode1" presStyleIdx="0" presStyleCnt="2" custScaleX="100204" custScaleY="119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B1ACD-290F-4B7F-AF0C-F6D7B5DA55A8}" type="pres">
      <dgm:prSet presAssocID="{EA32CC95-0082-4E65-85E6-5589C97EE2E0}" presName="spacing" presStyleCnt="0"/>
      <dgm:spPr/>
    </dgm:pt>
    <dgm:pt modelId="{2365F11D-43D7-4F62-BF87-A74972F10A2D}" type="pres">
      <dgm:prSet presAssocID="{8A898C6C-1C7F-427E-8992-EB1DFFCD3F91}" presName="linNode" presStyleCnt="0"/>
      <dgm:spPr/>
    </dgm:pt>
    <dgm:pt modelId="{29FCAF10-50DA-4442-85F8-2C5752A56FF4}" type="pres">
      <dgm:prSet presAssocID="{8A898C6C-1C7F-427E-8992-EB1DFFCD3F91}" presName="parentShp" presStyleLbl="node1" presStyleIdx="1" presStyleCnt="2" custScaleX="98272" custScaleY="64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0E3BA-5013-4B58-B848-5A2EB4DAC94E}" type="pres">
      <dgm:prSet presAssocID="{8A898C6C-1C7F-427E-8992-EB1DFFCD3F91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A2B141-8960-4B0E-ABCF-831AC1FAB056}" srcId="{70957DCF-EB15-4AB7-A3CC-B3C66E332016}" destId="{A3012925-7830-44F0-8453-1A2CC6371E40}" srcOrd="0" destOrd="0" parTransId="{723C53A9-7195-45DC-A8A3-C135F9A181E0}" sibTransId="{EA32CC95-0082-4E65-85E6-5589C97EE2E0}"/>
    <dgm:cxn modelId="{ACF95A2E-3611-4FF8-B9E2-9CB8BA0978B9}" srcId="{70957DCF-EB15-4AB7-A3CC-B3C66E332016}" destId="{8A898C6C-1C7F-427E-8992-EB1DFFCD3F91}" srcOrd="1" destOrd="0" parTransId="{25FAA552-1689-4B72-91AB-F20C9457E859}" sibTransId="{250199D5-8522-4CBC-A900-CE9E1EE33A6D}"/>
    <dgm:cxn modelId="{5C21827A-CAD5-4B63-9391-039F686E6A00}" srcId="{8A898C6C-1C7F-427E-8992-EB1DFFCD3F91}" destId="{1C3E3612-6C7A-48F6-9D9C-EDDC273D5CD3}" srcOrd="1" destOrd="0" parTransId="{414645A2-FACE-419C-B135-1E1A3CD2CD8C}" sibTransId="{34CA4D39-4346-4DA9-AE79-A93993735C71}"/>
    <dgm:cxn modelId="{DFC67F51-C2BC-4E66-90B8-1E978548CD37}" srcId="{8A898C6C-1C7F-427E-8992-EB1DFFCD3F91}" destId="{3F3BE8A7-32AF-4203-A26F-5BB2D87C4AF0}" srcOrd="0" destOrd="0" parTransId="{AB21EDAF-1F20-427C-8EB2-CD12C052E064}" sibTransId="{92AF6411-A79A-4B70-96B3-BF1D389C48C9}"/>
    <dgm:cxn modelId="{7CECD2E8-128A-4052-91CB-E787EDDD0F7A}" type="presOf" srcId="{A3012925-7830-44F0-8453-1A2CC6371E40}" destId="{D5AAF4AF-27F5-41A4-B979-71EC555D582D}" srcOrd="0" destOrd="0" presId="urn:microsoft.com/office/officeart/2005/8/layout/vList6"/>
    <dgm:cxn modelId="{51F840A2-9B63-4F5D-9A7D-5D3CA4E5D66D}" type="presOf" srcId="{3F3BE8A7-32AF-4203-A26F-5BB2D87C4AF0}" destId="{1BE0E3BA-5013-4B58-B848-5A2EB4DAC94E}" srcOrd="0" destOrd="0" presId="urn:microsoft.com/office/officeart/2005/8/layout/vList6"/>
    <dgm:cxn modelId="{36B9EC60-CED4-444B-BE42-C94227AB05CD}" type="presOf" srcId="{70957DCF-EB15-4AB7-A3CC-B3C66E332016}" destId="{AF9C2EB1-C9FB-4933-AC83-B36ACD401CCE}" srcOrd="0" destOrd="0" presId="urn:microsoft.com/office/officeart/2005/8/layout/vList6"/>
    <dgm:cxn modelId="{DD1140C0-1E1E-444C-B451-3BD821AE89FF}" type="presOf" srcId="{CA07543F-8EC2-4932-BD25-ACF1BE245FC0}" destId="{156D5B08-95B6-4631-B86A-FFB0DB111042}" srcOrd="0" destOrd="0" presId="urn:microsoft.com/office/officeart/2005/8/layout/vList6"/>
    <dgm:cxn modelId="{FB9DF8C0-6E37-49A3-8E52-63EBE587E05F}" type="presOf" srcId="{1C3E3612-6C7A-48F6-9D9C-EDDC273D5CD3}" destId="{1BE0E3BA-5013-4B58-B848-5A2EB4DAC94E}" srcOrd="0" destOrd="1" presId="urn:microsoft.com/office/officeart/2005/8/layout/vList6"/>
    <dgm:cxn modelId="{28D86D03-1299-4F00-A31C-2506812E33C2}" type="presOf" srcId="{8A898C6C-1C7F-427E-8992-EB1DFFCD3F91}" destId="{29FCAF10-50DA-4442-85F8-2C5752A56FF4}" srcOrd="0" destOrd="0" presId="urn:microsoft.com/office/officeart/2005/8/layout/vList6"/>
    <dgm:cxn modelId="{298F1712-C0E4-4780-BEA2-4385C68DB5C7}" srcId="{A3012925-7830-44F0-8453-1A2CC6371E40}" destId="{CA07543F-8EC2-4932-BD25-ACF1BE245FC0}" srcOrd="0" destOrd="0" parTransId="{8B3528F6-6698-4B9F-A8E6-5811831DDA20}" sibTransId="{F4E760E6-C221-444F-83F7-DC3CF8CC6144}"/>
    <dgm:cxn modelId="{D0AD1714-7E9B-458A-B077-2A243236B2BD}" type="presParOf" srcId="{AF9C2EB1-C9FB-4933-AC83-B36ACD401CCE}" destId="{E6B92E10-2289-4980-B545-047D4F03C91F}" srcOrd="0" destOrd="0" presId="urn:microsoft.com/office/officeart/2005/8/layout/vList6"/>
    <dgm:cxn modelId="{E73379D5-20DD-43A7-9ECF-7C03C58CB74D}" type="presParOf" srcId="{E6B92E10-2289-4980-B545-047D4F03C91F}" destId="{D5AAF4AF-27F5-41A4-B979-71EC555D582D}" srcOrd="0" destOrd="0" presId="urn:microsoft.com/office/officeart/2005/8/layout/vList6"/>
    <dgm:cxn modelId="{C9EADBC1-8133-42EE-8DBF-110D66899402}" type="presParOf" srcId="{E6B92E10-2289-4980-B545-047D4F03C91F}" destId="{156D5B08-95B6-4631-B86A-FFB0DB111042}" srcOrd="1" destOrd="0" presId="urn:microsoft.com/office/officeart/2005/8/layout/vList6"/>
    <dgm:cxn modelId="{BDE9498B-5819-4576-A23D-7202F4D40612}" type="presParOf" srcId="{AF9C2EB1-C9FB-4933-AC83-B36ACD401CCE}" destId="{04AB1ACD-290F-4B7F-AF0C-F6D7B5DA55A8}" srcOrd="1" destOrd="0" presId="urn:microsoft.com/office/officeart/2005/8/layout/vList6"/>
    <dgm:cxn modelId="{55F3FB78-C4F1-4FB9-9E71-BB7E59ED76EF}" type="presParOf" srcId="{AF9C2EB1-C9FB-4933-AC83-B36ACD401CCE}" destId="{2365F11D-43D7-4F62-BF87-A74972F10A2D}" srcOrd="2" destOrd="0" presId="urn:microsoft.com/office/officeart/2005/8/layout/vList6"/>
    <dgm:cxn modelId="{0C3BA51C-3B00-4BB2-B260-1F6087DE8302}" type="presParOf" srcId="{2365F11D-43D7-4F62-BF87-A74972F10A2D}" destId="{29FCAF10-50DA-4442-85F8-2C5752A56FF4}" srcOrd="0" destOrd="0" presId="urn:microsoft.com/office/officeart/2005/8/layout/vList6"/>
    <dgm:cxn modelId="{4B85F6F1-3E9A-46FE-8FFA-424046031C12}" type="presParOf" srcId="{2365F11D-43D7-4F62-BF87-A74972F10A2D}" destId="{1BE0E3BA-5013-4B58-B848-5A2EB4DAC94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957DCF-EB15-4AB7-A3CC-B3C66E332016}" type="doc">
      <dgm:prSet loTypeId="urn:microsoft.com/office/officeart/2005/8/layout/vList6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x-none"/>
        </a:p>
      </dgm:t>
    </dgm:pt>
    <dgm:pt modelId="{A3012925-7830-44F0-8453-1A2CC6371E40}">
      <dgm:prSet phldrT="[Текст]" custT="1"/>
      <dgm:spPr/>
      <dgm:t>
        <a:bodyPr/>
        <a:lstStyle/>
        <a:p>
          <a:r>
            <a:rPr lang="ru-RU" sz="2400" dirty="0" err="1" smtClean="0"/>
            <a:t>Оң жақ артериялық </a:t>
          </a:r>
          <a:r>
            <a:rPr lang="ru-RU" sz="2400" dirty="0" smtClean="0"/>
            <a:t>конус </a:t>
          </a:r>
          <a:r>
            <a:rPr lang="ru-RU" sz="2400" dirty="0" err="1" smtClean="0"/>
            <a:t>обструкциясы</a:t>
          </a:r>
          <a:r>
            <a:rPr lang="ru-RU" sz="2400" dirty="0" smtClean="0"/>
            <a:t> </a:t>
          </a:r>
          <a:r>
            <a:rPr lang="ru-RU" sz="2400" dirty="0" err="1" smtClean="0"/>
            <a:t>кезінде</a:t>
          </a:r>
          <a:r>
            <a:rPr lang="ru-RU" sz="2400" dirty="0" smtClean="0"/>
            <a:t>:</a:t>
          </a:r>
          <a:endParaRPr lang="x-none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3C53A9-7195-45DC-A8A3-C135F9A181E0}" type="parTrans" cxnId="{A5A2B141-8960-4B0E-ABCF-831AC1FAB056}">
      <dgm:prSet/>
      <dgm:spPr/>
      <dgm:t>
        <a:bodyPr/>
        <a:lstStyle/>
        <a:p>
          <a:endParaRPr lang="x-none"/>
        </a:p>
      </dgm:t>
    </dgm:pt>
    <dgm:pt modelId="{EA32CC95-0082-4E65-85E6-5589C97EE2E0}" type="sibTrans" cxnId="{A5A2B141-8960-4B0E-ABCF-831AC1FAB056}">
      <dgm:prSet/>
      <dgm:spPr/>
      <dgm:t>
        <a:bodyPr/>
        <a:lstStyle/>
        <a:p>
          <a:endParaRPr lang="x-none"/>
        </a:p>
      </dgm:t>
    </dgm:pt>
    <dgm:pt modelId="{CA07543F-8EC2-4932-BD25-ACF1BE245FC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Шунт </a:t>
          </a:r>
          <a:r>
            <a:rPr lang="ru-RU" sz="2000" dirty="0" err="1" smtClean="0">
              <a:solidFill>
                <a:schemeClr val="accent6">
                  <a:lumMod val="50000"/>
                </a:schemeClr>
              </a:solidFill>
            </a:rPr>
            <a:t>бағыты оңнан солға қарай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. </a:t>
          </a:r>
          <a:r>
            <a:rPr lang="ru-RU" sz="2000" dirty="0" err="1" smtClean="0">
              <a:solidFill>
                <a:schemeClr val="accent6">
                  <a:lumMod val="50000"/>
                </a:schemeClr>
              </a:solidFill>
            </a:rPr>
            <a:t>Қан көлемінің көп бөлігі аортаға түсетіндіктен 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сатурация </a:t>
          </a:r>
          <a:r>
            <a:rPr lang="ru-RU" sz="2000" dirty="0" err="1" smtClean="0">
              <a:solidFill>
                <a:schemeClr val="accent6">
                  <a:lumMod val="50000"/>
                </a:schemeClr>
              </a:solidFill>
            </a:rPr>
            <a:t>төмендейді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.</a:t>
          </a:r>
          <a:endParaRPr lang="x-none" sz="2000" b="1" dirty="0">
            <a:solidFill>
              <a:schemeClr val="accent6">
                <a:lumMod val="50000"/>
              </a:schemeClr>
            </a:solidFill>
            <a:highlight>
              <a:srgbClr val="FFFF00"/>
            </a:highlight>
          </a:endParaRPr>
        </a:p>
      </dgm:t>
    </dgm:pt>
    <dgm:pt modelId="{8B3528F6-6698-4B9F-A8E6-5811831DDA20}" type="parTrans" cxnId="{298F1712-C0E4-4780-BEA2-4385C68DB5C7}">
      <dgm:prSet/>
      <dgm:spPr/>
      <dgm:t>
        <a:bodyPr/>
        <a:lstStyle/>
        <a:p>
          <a:endParaRPr lang="x-none"/>
        </a:p>
      </dgm:t>
    </dgm:pt>
    <dgm:pt modelId="{F4E760E6-C221-444F-83F7-DC3CF8CC6144}" type="sibTrans" cxnId="{298F1712-C0E4-4780-BEA2-4385C68DB5C7}">
      <dgm:prSet/>
      <dgm:spPr/>
      <dgm:t>
        <a:bodyPr/>
        <a:lstStyle/>
        <a:p>
          <a:endParaRPr lang="x-none"/>
        </a:p>
      </dgm:t>
    </dgm:pt>
    <dgm:pt modelId="{AF9C2EB1-C9FB-4933-AC83-B36ACD401CCE}" type="pres">
      <dgm:prSet presAssocID="{70957DCF-EB15-4AB7-A3CC-B3C66E33201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6B92E10-2289-4980-B545-047D4F03C91F}" type="pres">
      <dgm:prSet presAssocID="{A3012925-7830-44F0-8453-1A2CC6371E40}" presName="linNode" presStyleCnt="0"/>
      <dgm:spPr/>
    </dgm:pt>
    <dgm:pt modelId="{D5AAF4AF-27F5-41A4-B979-71EC555D582D}" type="pres">
      <dgm:prSet presAssocID="{A3012925-7830-44F0-8453-1A2CC6371E40}" presName="parentShp" presStyleLbl="node1" presStyleIdx="0" presStyleCnt="1" custScaleX="99385" custScaleY="42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D5B08-95B6-4631-B86A-FFB0DB111042}" type="pres">
      <dgm:prSet presAssocID="{A3012925-7830-44F0-8453-1A2CC6371E40}" presName="childShp" presStyleLbl="bgAccFollowNode1" presStyleIdx="0" presStyleCnt="1" custScaleX="101753" custScaleY="91005" custLinFactNeighborX="4066" custLinFactNeighborY="12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A2B141-8960-4B0E-ABCF-831AC1FAB056}" srcId="{70957DCF-EB15-4AB7-A3CC-B3C66E332016}" destId="{A3012925-7830-44F0-8453-1A2CC6371E40}" srcOrd="0" destOrd="0" parTransId="{723C53A9-7195-45DC-A8A3-C135F9A181E0}" sibTransId="{EA32CC95-0082-4E65-85E6-5589C97EE2E0}"/>
    <dgm:cxn modelId="{7CECD2E8-128A-4052-91CB-E787EDDD0F7A}" type="presOf" srcId="{A3012925-7830-44F0-8453-1A2CC6371E40}" destId="{D5AAF4AF-27F5-41A4-B979-71EC555D582D}" srcOrd="0" destOrd="0" presId="urn:microsoft.com/office/officeart/2005/8/layout/vList6"/>
    <dgm:cxn modelId="{36B9EC60-CED4-444B-BE42-C94227AB05CD}" type="presOf" srcId="{70957DCF-EB15-4AB7-A3CC-B3C66E332016}" destId="{AF9C2EB1-C9FB-4933-AC83-B36ACD401CCE}" srcOrd="0" destOrd="0" presId="urn:microsoft.com/office/officeart/2005/8/layout/vList6"/>
    <dgm:cxn modelId="{DD1140C0-1E1E-444C-B451-3BD821AE89FF}" type="presOf" srcId="{CA07543F-8EC2-4932-BD25-ACF1BE245FC0}" destId="{156D5B08-95B6-4631-B86A-FFB0DB111042}" srcOrd="0" destOrd="0" presId="urn:microsoft.com/office/officeart/2005/8/layout/vList6"/>
    <dgm:cxn modelId="{298F1712-C0E4-4780-BEA2-4385C68DB5C7}" srcId="{A3012925-7830-44F0-8453-1A2CC6371E40}" destId="{CA07543F-8EC2-4932-BD25-ACF1BE245FC0}" srcOrd="0" destOrd="0" parTransId="{8B3528F6-6698-4B9F-A8E6-5811831DDA20}" sibTransId="{F4E760E6-C221-444F-83F7-DC3CF8CC6144}"/>
    <dgm:cxn modelId="{D0AD1714-7E9B-458A-B077-2A243236B2BD}" type="presParOf" srcId="{AF9C2EB1-C9FB-4933-AC83-B36ACD401CCE}" destId="{E6B92E10-2289-4980-B545-047D4F03C91F}" srcOrd="0" destOrd="0" presId="urn:microsoft.com/office/officeart/2005/8/layout/vList6"/>
    <dgm:cxn modelId="{E73379D5-20DD-43A7-9ECF-7C03C58CB74D}" type="presParOf" srcId="{E6B92E10-2289-4980-B545-047D4F03C91F}" destId="{D5AAF4AF-27F5-41A4-B979-71EC555D582D}" srcOrd="0" destOrd="0" presId="urn:microsoft.com/office/officeart/2005/8/layout/vList6"/>
    <dgm:cxn modelId="{C9EADBC1-8133-42EE-8DBF-110D66899402}" type="presParOf" srcId="{E6B92E10-2289-4980-B545-047D4F03C91F}" destId="{156D5B08-95B6-4631-B86A-FFB0DB1110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5E301E8-6F46-403A-B1C7-BD5E44FE9A07}">
      <dgm:prSet phldrT="[Текст]" custT="1"/>
      <dgm:spPr/>
      <dgm:t>
        <a:bodyPr/>
        <a:lstStyle/>
        <a:p>
          <a:pPr rtl="0"/>
          <a:r>
            <a:rPr lang="ru-RU" sz="2400" dirty="0" err="1" smtClean="0"/>
            <a:t>Оң қарыншаның гипертрофиясы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F5C274B-4E8F-4C0C-B139-BA3D436CA846}" type="parTrans" cxnId="{C6EB42D9-51AF-49C8-B13F-E97703B19BDE}">
      <dgm:prSet/>
      <dgm:spPr/>
      <dgm:t>
        <a:bodyPr/>
        <a:lstStyle/>
        <a:p>
          <a:endParaRPr lang="ru-RU"/>
        </a:p>
      </dgm:t>
    </dgm:pt>
    <dgm:pt modelId="{FC87B69E-6985-4062-8067-E8FF57A60874}" type="sibTrans" cxnId="{C6EB42D9-51AF-49C8-B13F-E97703B19BDE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41F6C3-C863-4078-8D48-EA0F2741E2DC}" type="pres">
      <dgm:prSet presAssocID="{35E301E8-6F46-403A-B1C7-BD5E44FE9A07}" presName="node" presStyleLbl="node1" presStyleIdx="0" presStyleCnt="1" custScaleX="59625" custScaleY="26270" custLinFactNeighborX="-13394" custLinFactNeighborY="-26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DAC58A-A6F4-4D87-B9A2-4E350C1513F5}" type="presOf" srcId="{35E301E8-6F46-403A-B1C7-BD5E44FE9A07}" destId="{7941F6C3-C863-4078-8D48-EA0F2741E2DC}" srcOrd="0" destOrd="0" presId="urn:microsoft.com/office/officeart/2005/8/layout/process5"/>
    <dgm:cxn modelId="{C6EB42D9-51AF-49C8-B13F-E97703B19BDE}" srcId="{868892F8-4524-4B00-B24D-A39EA069AD68}" destId="{35E301E8-6F46-403A-B1C7-BD5E44FE9A07}" srcOrd="0" destOrd="0" parTransId="{0F5C274B-4E8F-4C0C-B139-BA3D436CA846}" sibTransId="{FC87B69E-6985-4062-8067-E8FF57A60874}"/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77B5FC09-53E8-4929-B82C-CA7B94B1055B}" type="presParOf" srcId="{877EA029-D6D7-4E4D-9F34-28AB8119FF75}" destId="{7941F6C3-C863-4078-8D48-EA0F2741E2DC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65EBA9-D86E-446A-9253-0885E34100E9}" type="doc">
      <dgm:prSet loTypeId="urn:microsoft.com/office/officeart/2005/8/layout/pyramid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x-none"/>
        </a:p>
      </dgm:t>
    </dgm:pt>
    <dgm:pt modelId="{7C790FAF-8517-492B-AE6E-650DAB71233B}">
      <dgm:prSet phldrT="[Текст]" custT="1"/>
      <dgm:spPr/>
      <dgm:t>
        <a:bodyPr/>
        <a:lstStyle/>
        <a:p>
          <a:r>
            <a:rPr lang="kk-KZ" sz="1800" dirty="0" smtClean="0"/>
            <a:t>КТИ артады</a:t>
          </a:r>
          <a:endParaRPr lang="x-none" sz="1800" dirty="0"/>
        </a:p>
      </dgm:t>
    </dgm:pt>
    <dgm:pt modelId="{004666AD-9ED3-4598-A98A-BE8F1E03DCF5}" type="parTrans" cxnId="{B2C35C7A-9A62-4C06-986F-F23C3FD5AE5A}">
      <dgm:prSet/>
      <dgm:spPr/>
      <dgm:t>
        <a:bodyPr/>
        <a:lstStyle/>
        <a:p>
          <a:endParaRPr lang="x-none"/>
        </a:p>
      </dgm:t>
    </dgm:pt>
    <dgm:pt modelId="{1CA58525-577E-42D5-A6CB-97C86649B50E}" type="sibTrans" cxnId="{B2C35C7A-9A62-4C06-986F-F23C3FD5AE5A}">
      <dgm:prSet/>
      <dgm:spPr/>
      <dgm:t>
        <a:bodyPr/>
        <a:lstStyle/>
        <a:p>
          <a:endParaRPr lang="x-none"/>
        </a:p>
      </dgm:t>
    </dgm:pt>
    <dgm:pt modelId="{A703BA12-2D36-4B3F-8D75-198C5F715307}">
      <dgm:prSet phldrT="[Текст]" custT="1"/>
      <dgm:spPr/>
      <dgm:t>
        <a:bodyPr/>
        <a:lstStyle/>
        <a:p>
          <a:r>
            <a:rPr lang="kk-KZ" sz="1800" dirty="0" smtClean="0"/>
            <a:t>Жүрек ұшы көтерілген және дөңгеленген</a:t>
          </a:r>
          <a:endParaRPr lang="x-none" sz="1800" dirty="0"/>
        </a:p>
      </dgm:t>
    </dgm:pt>
    <dgm:pt modelId="{C3F7036C-4E1E-48AE-8340-5632C49A4CCC}" type="parTrans" cxnId="{7E3B9CE3-4623-4301-A820-7ACFB216785C}">
      <dgm:prSet/>
      <dgm:spPr/>
      <dgm:t>
        <a:bodyPr/>
        <a:lstStyle/>
        <a:p>
          <a:endParaRPr lang="x-none"/>
        </a:p>
      </dgm:t>
    </dgm:pt>
    <dgm:pt modelId="{1C8CC18E-5458-41BD-98B5-2ED587E67B3D}" type="sibTrans" cxnId="{7E3B9CE3-4623-4301-A820-7ACFB216785C}">
      <dgm:prSet/>
      <dgm:spPr/>
      <dgm:t>
        <a:bodyPr/>
        <a:lstStyle/>
        <a:p>
          <a:endParaRPr lang="x-none"/>
        </a:p>
      </dgm:t>
    </dgm:pt>
    <dgm:pt modelId="{7BACD133-9A2E-468B-BDED-367360ECC4CE}">
      <dgm:prSet phldrT="[Текст]" custT="1"/>
      <dgm:spPr/>
      <dgm:t>
        <a:bodyPr/>
        <a:lstStyle/>
        <a:p>
          <a:r>
            <a:rPr lang="kk-KZ" sz="1800" dirty="0" smtClean="0"/>
            <a:t>Жүрек белі айқындалған</a:t>
          </a:r>
          <a:endParaRPr lang="x-none" sz="1800" dirty="0"/>
        </a:p>
      </dgm:t>
    </dgm:pt>
    <dgm:pt modelId="{DE4FBCE9-6575-4B0B-81FB-7DBB8817837B}" type="parTrans" cxnId="{860E05A6-F0CD-45BD-B5B4-5E737B9AA427}">
      <dgm:prSet/>
      <dgm:spPr/>
      <dgm:t>
        <a:bodyPr/>
        <a:lstStyle/>
        <a:p>
          <a:endParaRPr lang="x-none"/>
        </a:p>
      </dgm:t>
    </dgm:pt>
    <dgm:pt modelId="{9FA37514-3A04-44A6-9D9A-5ECBFF132C96}" type="sibTrans" cxnId="{860E05A6-F0CD-45BD-B5B4-5E737B9AA427}">
      <dgm:prSet/>
      <dgm:spPr/>
      <dgm:t>
        <a:bodyPr/>
        <a:lstStyle/>
        <a:p>
          <a:endParaRPr lang="x-none"/>
        </a:p>
      </dgm:t>
    </dgm:pt>
    <dgm:pt modelId="{0407E43B-BC2E-4174-A23C-B4502ECD52DA}">
      <dgm:prSet phldrT="[Текст]" custT="1"/>
      <dgm:spPr/>
      <dgm:t>
        <a:bodyPr/>
        <a:lstStyle/>
        <a:p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Жүрек формасы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етік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тәрізді.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800" dirty="0"/>
        </a:p>
      </dgm:t>
    </dgm:pt>
    <dgm:pt modelId="{39F3606C-2906-42BC-A634-4E756D68D2B8}" type="parTrans" cxnId="{9FA67A19-AE6D-4D17-9886-C596C5032D43}">
      <dgm:prSet/>
      <dgm:spPr/>
      <dgm:t>
        <a:bodyPr/>
        <a:lstStyle/>
        <a:p>
          <a:endParaRPr lang="x-none"/>
        </a:p>
      </dgm:t>
    </dgm:pt>
    <dgm:pt modelId="{91122064-8152-4E4D-84BB-9834BD5BC4F2}" type="sibTrans" cxnId="{9FA67A19-AE6D-4D17-9886-C596C5032D43}">
      <dgm:prSet/>
      <dgm:spPr/>
      <dgm:t>
        <a:bodyPr/>
        <a:lstStyle/>
        <a:p>
          <a:endParaRPr lang="x-none"/>
        </a:p>
      </dgm:t>
    </dgm:pt>
    <dgm:pt modelId="{6580EA95-7952-4675-982E-D7B0D9A05CF6}">
      <dgm:prSet phldrT="[Текст]" custT="1"/>
      <dgm:spPr/>
      <dgm:t>
        <a:bodyPr/>
        <a:lstStyle/>
        <a:p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Өкпе суретінің әлсіреуі,мөлдірлігінің артуы</a:t>
          </a:r>
          <a:endParaRPr lang="x-none" sz="1800" dirty="0"/>
        </a:p>
      </dgm:t>
    </dgm:pt>
    <dgm:pt modelId="{53B04A89-D06D-4419-8F68-AFA4D416B851}" type="parTrans" cxnId="{D7C10321-3950-474F-8310-3D617FDDD584}">
      <dgm:prSet/>
      <dgm:spPr/>
      <dgm:t>
        <a:bodyPr/>
        <a:lstStyle/>
        <a:p>
          <a:endParaRPr lang="x-none"/>
        </a:p>
      </dgm:t>
    </dgm:pt>
    <dgm:pt modelId="{3F5B1FEA-CDEB-4D3B-9AD3-F68D72D2FEEA}" type="sibTrans" cxnId="{D7C10321-3950-474F-8310-3D617FDDD584}">
      <dgm:prSet/>
      <dgm:spPr/>
      <dgm:t>
        <a:bodyPr/>
        <a:lstStyle/>
        <a:p>
          <a:endParaRPr lang="x-none"/>
        </a:p>
      </dgm:t>
    </dgm:pt>
    <dgm:pt modelId="{CD95358A-D9DA-4C59-B33A-6AE49B09B43D}" type="pres">
      <dgm:prSet presAssocID="{8965EBA9-D86E-446A-9253-0885E34100E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13C7A65-3FF5-4084-8AAF-EE615AC47131}" type="pres">
      <dgm:prSet presAssocID="{8965EBA9-D86E-446A-9253-0885E34100E9}" presName="pyramid" presStyleLbl="node1" presStyleIdx="0" presStyleCnt="1" custLinFactNeighborX="-5547" custLinFactNeighborY="-911"/>
      <dgm:spPr/>
      <dgm:t>
        <a:bodyPr/>
        <a:lstStyle/>
        <a:p>
          <a:endParaRPr lang="ru-RU"/>
        </a:p>
      </dgm:t>
    </dgm:pt>
    <dgm:pt modelId="{F2E9BD8B-8BD1-4539-8ABC-65C2431C344C}" type="pres">
      <dgm:prSet presAssocID="{8965EBA9-D86E-446A-9253-0885E34100E9}" presName="theList" presStyleCnt="0"/>
      <dgm:spPr/>
      <dgm:t>
        <a:bodyPr/>
        <a:lstStyle/>
        <a:p>
          <a:endParaRPr lang="ru-RU"/>
        </a:p>
      </dgm:t>
    </dgm:pt>
    <dgm:pt modelId="{66E4A7D2-FD06-48F5-988A-981D87D06E8E}" type="pres">
      <dgm:prSet presAssocID="{6580EA95-7952-4675-982E-D7B0D9A05CF6}" presName="aNode" presStyleLbl="fgAcc1" presStyleIdx="0" presStyleCnt="5" custScaleX="101195" custScaleY="194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0CEA3-1D3D-4EDB-8472-37CD6C4406F5}" type="pres">
      <dgm:prSet presAssocID="{6580EA95-7952-4675-982E-D7B0D9A05CF6}" presName="aSpace" presStyleCnt="0"/>
      <dgm:spPr/>
      <dgm:t>
        <a:bodyPr/>
        <a:lstStyle/>
        <a:p>
          <a:endParaRPr lang="ru-RU"/>
        </a:p>
      </dgm:t>
    </dgm:pt>
    <dgm:pt modelId="{5F475836-ED9F-43C7-9E31-044B1D6EFE47}" type="pres">
      <dgm:prSet presAssocID="{7C790FAF-8517-492B-AE6E-650DAB71233B}" presName="aNode" presStyleLbl="fgAcc1" presStyleIdx="1" presStyleCnt="5" custScaleX="100767" custScaleY="195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E5768-A5FD-4F58-A2F5-778A02C571AC}" type="pres">
      <dgm:prSet presAssocID="{7C790FAF-8517-492B-AE6E-650DAB71233B}" presName="aSpace" presStyleCnt="0"/>
      <dgm:spPr/>
      <dgm:t>
        <a:bodyPr/>
        <a:lstStyle/>
        <a:p>
          <a:endParaRPr lang="ru-RU"/>
        </a:p>
      </dgm:t>
    </dgm:pt>
    <dgm:pt modelId="{D4424563-9BEE-49FD-941F-47B1692C73EF}" type="pres">
      <dgm:prSet presAssocID="{A703BA12-2D36-4B3F-8D75-198C5F715307}" presName="aNode" presStyleLbl="fgAcc1" presStyleIdx="2" presStyleCnt="5" custScaleX="98326" custScaleY="125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C0036-552F-4BA8-AC06-DCC8D2A36D38}" type="pres">
      <dgm:prSet presAssocID="{A703BA12-2D36-4B3F-8D75-198C5F715307}" presName="aSpace" presStyleCnt="0"/>
      <dgm:spPr/>
      <dgm:t>
        <a:bodyPr/>
        <a:lstStyle/>
        <a:p>
          <a:endParaRPr lang="ru-RU"/>
        </a:p>
      </dgm:t>
    </dgm:pt>
    <dgm:pt modelId="{02D1D0EF-D96C-4A4F-A88F-EAD545AF4611}" type="pres">
      <dgm:prSet presAssocID="{7BACD133-9A2E-468B-BDED-367360ECC4CE}" presName="aNode" presStyleLbl="fgAcc1" presStyleIdx="3" presStyleCnt="5" custScaleX="98326" custScaleY="171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501DC5-8FF4-456B-ACF6-7D20C847979A}" type="pres">
      <dgm:prSet presAssocID="{7BACD133-9A2E-468B-BDED-367360ECC4CE}" presName="aSpace" presStyleCnt="0"/>
      <dgm:spPr/>
      <dgm:t>
        <a:bodyPr/>
        <a:lstStyle/>
        <a:p>
          <a:endParaRPr lang="ru-RU"/>
        </a:p>
      </dgm:t>
    </dgm:pt>
    <dgm:pt modelId="{C6FEE2A1-05FC-44F9-B004-0E12E742065A}" type="pres">
      <dgm:prSet presAssocID="{0407E43B-BC2E-4174-A23C-B4502ECD52DA}" presName="aNode" presStyleLbl="fgAcc1" presStyleIdx="4" presStyleCnt="5" custScaleX="95523" custScaleY="172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6D0C6-C16D-4F3D-A085-6FB1E7351095}" type="pres">
      <dgm:prSet presAssocID="{0407E43B-BC2E-4174-A23C-B4502ECD52DA}" presName="aSpace" presStyleCnt="0"/>
      <dgm:spPr/>
      <dgm:t>
        <a:bodyPr/>
        <a:lstStyle/>
        <a:p>
          <a:endParaRPr lang="ru-RU"/>
        </a:p>
      </dgm:t>
    </dgm:pt>
  </dgm:ptLst>
  <dgm:cxnLst>
    <dgm:cxn modelId="{F38B2FA6-8C05-4071-93DE-9A7CC7939F70}" type="presOf" srcId="{A703BA12-2D36-4B3F-8D75-198C5F715307}" destId="{D4424563-9BEE-49FD-941F-47B1692C73EF}" srcOrd="0" destOrd="0" presId="urn:microsoft.com/office/officeart/2005/8/layout/pyramid2"/>
    <dgm:cxn modelId="{FD666C18-FB50-4DA7-944A-D43F72E4CD5B}" type="presOf" srcId="{0407E43B-BC2E-4174-A23C-B4502ECD52DA}" destId="{C6FEE2A1-05FC-44F9-B004-0E12E742065A}" srcOrd="0" destOrd="0" presId="urn:microsoft.com/office/officeart/2005/8/layout/pyramid2"/>
    <dgm:cxn modelId="{7E3B9CE3-4623-4301-A820-7ACFB216785C}" srcId="{8965EBA9-D86E-446A-9253-0885E34100E9}" destId="{A703BA12-2D36-4B3F-8D75-198C5F715307}" srcOrd="2" destOrd="0" parTransId="{C3F7036C-4E1E-48AE-8340-5632C49A4CCC}" sibTransId="{1C8CC18E-5458-41BD-98B5-2ED587E67B3D}"/>
    <dgm:cxn modelId="{E2FFA01D-7EEB-46CB-9914-0A52C0A1695E}" type="presOf" srcId="{7C790FAF-8517-492B-AE6E-650DAB71233B}" destId="{5F475836-ED9F-43C7-9E31-044B1D6EFE47}" srcOrd="0" destOrd="0" presId="urn:microsoft.com/office/officeart/2005/8/layout/pyramid2"/>
    <dgm:cxn modelId="{0492BEB3-A04B-4A62-B570-9940F6804987}" type="presOf" srcId="{7BACD133-9A2E-468B-BDED-367360ECC4CE}" destId="{02D1D0EF-D96C-4A4F-A88F-EAD545AF4611}" srcOrd="0" destOrd="0" presId="urn:microsoft.com/office/officeart/2005/8/layout/pyramid2"/>
    <dgm:cxn modelId="{2AD27442-79AA-4A0E-B30E-07855916E077}" type="presOf" srcId="{6580EA95-7952-4675-982E-D7B0D9A05CF6}" destId="{66E4A7D2-FD06-48F5-988A-981D87D06E8E}" srcOrd="0" destOrd="0" presId="urn:microsoft.com/office/officeart/2005/8/layout/pyramid2"/>
    <dgm:cxn modelId="{B2C35C7A-9A62-4C06-986F-F23C3FD5AE5A}" srcId="{8965EBA9-D86E-446A-9253-0885E34100E9}" destId="{7C790FAF-8517-492B-AE6E-650DAB71233B}" srcOrd="1" destOrd="0" parTransId="{004666AD-9ED3-4598-A98A-BE8F1E03DCF5}" sibTransId="{1CA58525-577E-42D5-A6CB-97C86649B50E}"/>
    <dgm:cxn modelId="{9FA67A19-AE6D-4D17-9886-C596C5032D43}" srcId="{8965EBA9-D86E-446A-9253-0885E34100E9}" destId="{0407E43B-BC2E-4174-A23C-B4502ECD52DA}" srcOrd="4" destOrd="0" parTransId="{39F3606C-2906-42BC-A634-4E756D68D2B8}" sibTransId="{91122064-8152-4E4D-84BB-9834BD5BC4F2}"/>
    <dgm:cxn modelId="{860E05A6-F0CD-45BD-B5B4-5E737B9AA427}" srcId="{8965EBA9-D86E-446A-9253-0885E34100E9}" destId="{7BACD133-9A2E-468B-BDED-367360ECC4CE}" srcOrd="3" destOrd="0" parTransId="{DE4FBCE9-6575-4B0B-81FB-7DBB8817837B}" sibTransId="{9FA37514-3A04-44A6-9D9A-5ECBFF132C96}"/>
    <dgm:cxn modelId="{D7C10321-3950-474F-8310-3D617FDDD584}" srcId="{8965EBA9-D86E-446A-9253-0885E34100E9}" destId="{6580EA95-7952-4675-982E-D7B0D9A05CF6}" srcOrd="0" destOrd="0" parTransId="{53B04A89-D06D-4419-8F68-AFA4D416B851}" sibTransId="{3F5B1FEA-CDEB-4D3B-9AD3-F68D72D2FEEA}"/>
    <dgm:cxn modelId="{6F55FA6D-476D-4F18-A55D-5BB2A603E456}" type="presOf" srcId="{8965EBA9-D86E-446A-9253-0885E34100E9}" destId="{CD95358A-D9DA-4C59-B33A-6AE49B09B43D}" srcOrd="0" destOrd="0" presId="urn:microsoft.com/office/officeart/2005/8/layout/pyramid2"/>
    <dgm:cxn modelId="{9D9B6C6F-0B79-4217-A4FE-D90B710AD40C}" type="presParOf" srcId="{CD95358A-D9DA-4C59-B33A-6AE49B09B43D}" destId="{113C7A65-3FF5-4084-8AAF-EE615AC47131}" srcOrd="0" destOrd="0" presId="urn:microsoft.com/office/officeart/2005/8/layout/pyramid2"/>
    <dgm:cxn modelId="{78F35CAB-CBAF-4B2C-B357-44C61F8E55A8}" type="presParOf" srcId="{CD95358A-D9DA-4C59-B33A-6AE49B09B43D}" destId="{F2E9BD8B-8BD1-4539-8ABC-65C2431C344C}" srcOrd="1" destOrd="0" presId="urn:microsoft.com/office/officeart/2005/8/layout/pyramid2"/>
    <dgm:cxn modelId="{9646C0DA-26BE-4A20-BD00-C463920DE532}" type="presParOf" srcId="{F2E9BD8B-8BD1-4539-8ABC-65C2431C344C}" destId="{66E4A7D2-FD06-48F5-988A-981D87D06E8E}" srcOrd="0" destOrd="0" presId="urn:microsoft.com/office/officeart/2005/8/layout/pyramid2"/>
    <dgm:cxn modelId="{DC9654B3-7681-4166-87A0-8C2CA4FB15B2}" type="presParOf" srcId="{F2E9BD8B-8BD1-4539-8ABC-65C2431C344C}" destId="{0B00CEA3-1D3D-4EDB-8472-37CD6C4406F5}" srcOrd="1" destOrd="0" presId="urn:microsoft.com/office/officeart/2005/8/layout/pyramid2"/>
    <dgm:cxn modelId="{E42C390B-16F2-4C0A-87D4-2FF4B38E10C7}" type="presParOf" srcId="{F2E9BD8B-8BD1-4539-8ABC-65C2431C344C}" destId="{5F475836-ED9F-43C7-9E31-044B1D6EFE47}" srcOrd="2" destOrd="0" presId="urn:microsoft.com/office/officeart/2005/8/layout/pyramid2"/>
    <dgm:cxn modelId="{B8EB1BA6-642C-4EBE-943A-C090C76409A6}" type="presParOf" srcId="{F2E9BD8B-8BD1-4539-8ABC-65C2431C344C}" destId="{44DE5768-A5FD-4F58-A2F5-778A02C571AC}" srcOrd="3" destOrd="0" presId="urn:microsoft.com/office/officeart/2005/8/layout/pyramid2"/>
    <dgm:cxn modelId="{6E80716F-32D0-41C4-A2FC-DD8B93693CD0}" type="presParOf" srcId="{F2E9BD8B-8BD1-4539-8ABC-65C2431C344C}" destId="{D4424563-9BEE-49FD-941F-47B1692C73EF}" srcOrd="4" destOrd="0" presId="urn:microsoft.com/office/officeart/2005/8/layout/pyramid2"/>
    <dgm:cxn modelId="{4FD6F0C3-1C0F-41C6-A40A-FC19E944D605}" type="presParOf" srcId="{F2E9BD8B-8BD1-4539-8ABC-65C2431C344C}" destId="{140C0036-552F-4BA8-AC06-DCC8D2A36D38}" srcOrd="5" destOrd="0" presId="urn:microsoft.com/office/officeart/2005/8/layout/pyramid2"/>
    <dgm:cxn modelId="{EB32CA1B-F048-4EFF-AF8C-C54AE6F36B29}" type="presParOf" srcId="{F2E9BD8B-8BD1-4539-8ABC-65C2431C344C}" destId="{02D1D0EF-D96C-4A4F-A88F-EAD545AF4611}" srcOrd="6" destOrd="0" presId="urn:microsoft.com/office/officeart/2005/8/layout/pyramid2"/>
    <dgm:cxn modelId="{EF41A5D5-CF56-49E8-93D9-73DEEEA359FC}" type="presParOf" srcId="{F2E9BD8B-8BD1-4539-8ABC-65C2431C344C}" destId="{21501DC5-8FF4-456B-ACF6-7D20C847979A}" srcOrd="7" destOrd="0" presId="urn:microsoft.com/office/officeart/2005/8/layout/pyramid2"/>
    <dgm:cxn modelId="{8D650FDF-7FB0-4722-991B-7F343290A965}" type="presParOf" srcId="{F2E9BD8B-8BD1-4539-8ABC-65C2431C344C}" destId="{C6FEE2A1-05FC-44F9-B004-0E12E742065A}" srcOrd="8" destOrd="0" presId="urn:microsoft.com/office/officeart/2005/8/layout/pyramid2"/>
    <dgm:cxn modelId="{F40B630D-13EA-4027-B5F3-66FFE9E6BC90}" type="presParOf" srcId="{F2E9BD8B-8BD1-4539-8ABC-65C2431C344C}" destId="{DDD6D0C6-C16D-4F3D-A085-6FB1E735109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52A8E9-03E1-4C58-8BA1-53A7AA91CD9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x-none"/>
        </a:p>
      </dgm:t>
    </dgm:pt>
    <dgm:pt modelId="{C7458D1E-2F88-4360-9F1E-4E427676A05E}">
      <dgm:prSet phldrT="[Текст]" custT="1"/>
      <dgm:spPr/>
      <dgm:t>
        <a:bodyPr/>
        <a:lstStyle/>
        <a:p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1. </a:t>
          </a:r>
          <a:r>
            <a:rPr lang="ru-RU" sz="2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Цианоз,ентігу</a:t>
          </a:r>
          <a:r>
            <a:rPr lang="ru-RU" sz="2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– </a:t>
          </a:r>
          <a:r>
            <a:rPr lang="ru-RU" sz="2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гипоксиялық ұстама кезінде</a:t>
          </a:r>
          <a:r>
            <a:rPr lang="ru-RU" sz="2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ru-RU" sz="2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көрінеді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910C401-A233-4CAE-BB39-D70A3176EB92}" type="parTrans" cxnId="{FBC88A40-0AFC-4795-A6FC-8A0ACD391694}">
      <dgm:prSet/>
      <dgm:spPr/>
      <dgm:t>
        <a:bodyPr/>
        <a:lstStyle/>
        <a:p>
          <a:endParaRPr lang="x-none"/>
        </a:p>
      </dgm:t>
    </dgm:pt>
    <dgm:pt modelId="{A5FCECC8-EFC9-44D8-B4E6-712C35FF3E42}" type="sibTrans" cxnId="{FBC88A40-0AFC-4795-A6FC-8A0ACD391694}">
      <dgm:prSet/>
      <dgm:spPr/>
      <dgm:t>
        <a:bodyPr/>
        <a:lstStyle/>
        <a:p>
          <a:endParaRPr lang="x-none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E9CC26C-F122-4DF8-A01C-089C81817D2F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2. </a:t>
          </a:r>
          <a:r>
            <a:rPr lang="ru-RU" sz="2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Әлсіздік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A5BB1B4-83A8-4FC6-89E7-6E2045A17AC5}" type="parTrans" cxnId="{9388B854-DD94-4998-AC03-BD31B710A993}">
      <dgm:prSet/>
      <dgm:spPr/>
      <dgm:t>
        <a:bodyPr/>
        <a:lstStyle/>
        <a:p>
          <a:endParaRPr lang="x-none"/>
        </a:p>
      </dgm:t>
    </dgm:pt>
    <dgm:pt modelId="{6BF64E7E-EFBC-4A60-9C56-EE6E26BB4EDF}" type="sibTrans" cxnId="{9388B854-DD94-4998-AC03-BD31B710A993}">
      <dgm:prSet/>
      <dgm:spPr/>
      <dgm:t>
        <a:bodyPr/>
        <a:lstStyle/>
        <a:p>
          <a:endParaRPr lang="x-none"/>
        </a:p>
      </dgm:t>
    </dgm:pt>
    <dgm:pt modelId="{3037CE7F-F951-479E-A878-7A290B90501B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3. </a:t>
          </a:r>
          <a:r>
            <a:rPr lang="ru-RU" sz="2400" dirty="0" smtClean="0">
              <a:solidFill>
                <a:schemeClr val="tx1">
                  <a:lumMod val="85000"/>
                  <a:lumOff val="15000"/>
                </a:schemeClr>
              </a:solidFill>
            </a:rPr>
            <a:t>Тахикардия;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5A89D93-88A5-4EB7-9AA0-046A80D9988B}" type="parTrans" cxnId="{982AF873-5CFF-4C64-848D-423856A13C9E}">
      <dgm:prSet/>
      <dgm:spPr/>
      <dgm:t>
        <a:bodyPr/>
        <a:lstStyle/>
        <a:p>
          <a:endParaRPr lang="x-none"/>
        </a:p>
      </dgm:t>
    </dgm:pt>
    <dgm:pt modelId="{12405581-3E4C-4048-B390-59D04CFFB313}" type="sibTrans" cxnId="{982AF873-5CFF-4C64-848D-423856A13C9E}">
      <dgm:prSet/>
      <dgm:spPr/>
      <dgm:t>
        <a:bodyPr/>
        <a:lstStyle/>
        <a:p>
          <a:endParaRPr lang="x-none"/>
        </a:p>
      </dgm:t>
    </dgm:pt>
    <dgm:pt modelId="{8DEA31C2-38CE-49BE-9197-109C1BF99933}">
      <dgm:prSet phldrT="[Текст]" custT="1"/>
      <dgm:spPr/>
      <dgm:t>
        <a:bodyPr/>
        <a:lstStyle/>
        <a:p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4. </a:t>
          </a:r>
          <a:r>
            <a:rPr lang="ru-RU" sz="2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Бас </a:t>
          </a:r>
          <a:r>
            <a:rPr lang="ru-RU" sz="2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айналу</a:t>
          </a:r>
          <a:r>
            <a:rPr lang="ru-RU" sz="2400" dirty="0" smtClean="0">
              <a:solidFill>
                <a:schemeClr val="tx1">
                  <a:lumMod val="85000"/>
                  <a:lumOff val="15000"/>
                </a:schemeClr>
              </a:solidFill>
            </a:rPr>
            <a:t>;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57FDBA2-3F19-4D3C-8EFF-4031C0B6087E}" type="parTrans" cxnId="{EAE74FC5-A6F8-4987-8DC5-E1F73F4E52B9}">
      <dgm:prSet/>
      <dgm:spPr/>
      <dgm:t>
        <a:bodyPr/>
        <a:lstStyle/>
        <a:p>
          <a:endParaRPr lang="x-none"/>
        </a:p>
      </dgm:t>
    </dgm:pt>
    <dgm:pt modelId="{0C4CB9FB-2D0E-4F63-9388-8B7A7DED82CF}" type="sibTrans" cxnId="{EAE74FC5-A6F8-4987-8DC5-E1F73F4E52B9}">
      <dgm:prSet/>
      <dgm:spPr/>
      <dgm:t>
        <a:bodyPr/>
        <a:lstStyle/>
        <a:p>
          <a:endParaRPr lang="x-none"/>
        </a:p>
      </dgm:t>
    </dgm:pt>
    <dgm:pt modelId="{7EF52DF1-6CB2-4C82-83FF-31CFB1AC4F3E}" type="pres">
      <dgm:prSet presAssocID="{9752A8E9-03E1-4C58-8BA1-53A7AA91CD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95C7194-97BC-4346-9342-71C3E27D2FE1}" type="pres">
      <dgm:prSet presAssocID="{9752A8E9-03E1-4C58-8BA1-53A7AA91CD93}" presName="Name1" presStyleCnt="0"/>
      <dgm:spPr/>
    </dgm:pt>
    <dgm:pt modelId="{80B8BBB6-437B-4FA7-8F76-3D26A8062D03}" type="pres">
      <dgm:prSet presAssocID="{9752A8E9-03E1-4C58-8BA1-53A7AA91CD93}" presName="cycle" presStyleCnt="0"/>
      <dgm:spPr/>
    </dgm:pt>
    <dgm:pt modelId="{96791D0F-740E-41F6-8B65-4294FD4D8E34}" type="pres">
      <dgm:prSet presAssocID="{9752A8E9-03E1-4C58-8BA1-53A7AA91CD93}" presName="srcNode" presStyleLbl="node1" presStyleIdx="0" presStyleCnt="4"/>
      <dgm:spPr/>
    </dgm:pt>
    <dgm:pt modelId="{572AB3B7-82E1-4537-A121-681059D0A1DC}" type="pres">
      <dgm:prSet presAssocID="{9752A8E9-03E1-4C58-8BA1-53A7AA91CD93}" presName="conn" presStyleLbl="parChTrans1D2" presStyleIdx="0" presStyleCnt="1"/>
      <dgm:spPr/>
      <dgm:t>
        <a:bodyPr/>
        <a:lstStyle/>
        <a:p>
          <a:endParaRPr lang="ru-RU"/>
        </a:p>
      </dgm:t>
    </dgm:pt>
    <dgm:pt modelId="{79B24AE5-BDBB-440D-9D02-14B7FE3637FE}" type="pres">
      <dgm:prSet presAssocID="{9752A8E9-03E1-4C58-8BA1-53A7AA91CD93}" presName="extraNode" presStyleLbl="node1" presStyleIdx="0" presStyleCnt="4"/>
      <dgm:spPr/>
    </dgm:pt>
    <dgm:pt modelId="{3E16A65F-420E-4E57-B389-731A72FC2756}" type="pres">
      <dgm:prSet presAssocID="{9752A8E9-03E1-4C58-8BA1-53A7AA91CD93}" presName="dstNode" presStyleLbl="node1" presStyleIdx="0" presStyleCnt="4"/>
      <dgm:spPr/>
    </dgm:pt>
    <dgm:pt modelId="{76835777-140D-4432-8AFA-B9904139D721}" type="pres">
      <dgm:prSet presAssocID="{C7458D1E-2F88-4360-9F1E-4E427676A05E}" presName="text_1" presStyleLbl="node1" presStyleIdx="0" presStyleCnt="4" custScaleX="103436" custScaleY="232535" custLinFactNeighborX="6664" custLinFactNeighborY="-36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771ED-8762-4455-9B30-6DE983C7B272}" type="pres">
      <dgm:prSet presAssocID="{C7458D1E-2F88-4360-9F1E-4E427676A05E}" presName="accent_1" presStyleCnt="0"/>
      <dgm:spPr/>
    </dgm:pt>
    <dgm:pt modelId="{EC0DCB8C-6ADA-459B-85D4-A9341DD11772}" type="pres">
      <dgm:prSet presAssocID="{C7458D1E-2F88-4360-9F1E-4E427676A05E}" presName="accentRepeatNode" presStyleLbl="solidFgAcc1" presStyleIdx="0" presStyleCnt="4"/>
      <dgm:spPr/>
    </dgm:pt>
    <dgm:pt modelId="{B3816C5B-C2A9-4FD2-82AA-FD3FD9176403}" type="pres">
      <dgm:prSet presAssocID="{DE9CC26C-F122-4DF8-A01C-089C81817D2F}" presName="text_2" presStyleLbl="node1" presStyleIdx="1" presStyleCnt="4" custLinFactNeighborX="-177" custLinFactNeighborY="12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C2A37-2AF3-464B-82AF-8AD34CB08A60}" type="pres">
      <dgm:prSet presAssocID="{DE9CC26C-F122-4DF8-A01C-089C81817D2F}" presName="accent_2" presStyleCnt="0"/>
      <dgm:spPr/>
    </dgm:pt>
    <dgm:pt modelId="{29641510-AE48-4FF7-A905-63B93C2E597B}" type="pres">
      <dgm:prSet presAssocID="{DE9CC26C-F122-4DF8-A01C-089C81817D2F}" presName="accentRepeatNode" presStyleLbl="solidFgAcc1" presStyleIdx="1" presStyleCnt="4"/>
      <dgm:spPr/>
    </dgm:pt>
    <dgm:pt modelId="{292EF92B-05F8-49FC-888F-65A6FBE3D07A}" type="pres">
      <dgm:prSet presAssocID="{3037CE7F-F951-479E-A878-7A290B90501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CACE5-7C66-4281-844A-91B70D63B5B1}" type="pres">
      <dgm:prSet presAssocID="{3037CE7F-F951-479E-A878-7A290B90501B}" presName="accent_3" presStyleCnt="0"/>
      <dgm:spPr/>
    </dgm:pt>
    <dgm:pt modelId="{E8A9B374-8F32-4689-A7B5-6E51D8E68DC5}" type="pres">
      <dgm:prSet presAssocID="{3037CE7F-F951-479E-A878-7A290B90501B}" presName="accentRepeatNode" presStyleLbl="solidFgAcc1" presStyleIdx="2" presStyleCnt="4"/>
      <dgm:spPr/>
    </dgm:pt>
    <dgm:pt modelId="{F75D2F9F-259B-42CC-9270-ED744E721BC7}" type="pres">
      <dgm:prSet presAssocID="{8DEA31C2-38CE-49BE-9197-109C1BF9993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72BB3-A213-4357-BEAB-A3A3CB4809EB}" type="pres">
      <dgm:prSet presAssocID="{8DEA31C2-38CE-49BE-9197-109C1BF99933}" presName="accent_4" presStyleCnt="0"/>
      <dgm:spPr/>
    </dgm:pt>
    <dgm:pt modelId="{0DB4D9FE-95B3-4906-9C0F-DC3A38274D85}" type="pres">
      <dgm:prSet presAssocID="{8DEA31C2-38CE-49BE-9197-109C1BF99933}" presName="accentRepeatNode" presStyleLbl="solidFgAcc1" presStyleIdx="3" presStyleCnt="4"/>
      <dgm:spPr/>
    </dgm:pt>
  </dgm:ptLst>
  <dgm:cxnLst>
    <dgm:cxn modelId="{9388B854-DD94-4998-AC03-BD31B710A993}" srcId="{9752A8E9-03E1-4C58-8BA1-53A7AA91CD93}" destId="{DE9CC26C-F122-4DF8-A01C-089C81817D2F}" srcOrd="1" destOrd="0" parTransId="{9A5BB1B4-83A8-4FC6-89E7-6E2045A17AC5}" sibTransId="{6BF64E7E-EFBC-4A60-9C56-EE6E26BB4EDF}"/>
    <dgm:cxn modelId="{26345FFE-A7F4-4613-98CC-CDE79EBC0B43}" type="presOf" srcId="{C7458D1E-2F88-4360-9F1E-4E427676A05E}" destId="{76835777-140D-4432-8AFA-B9904139D721}" srcOrd="0" destOrd="0" presId="urn:microsoft.com/office/officeart/2008/layout/VerticalCurvedList"/>
    <dgm:cxn modelId="{982AF873-5CFF-4C64-848D-423856A13C9E}" srcId="{9752A8E9-03E1-4C58-8BA1-53A7AA91CD93}" destId="{3037CE7F-F951-479E-A878-7A290B90501B}" srcOrd="2" destOrd="0" parTransId="{95A89D93-88A5-4EB7-9AA0-046A80D9988B}" sibTransId="{12405581-3E4C-4048-B390-59D04CFFB313}"/>
    <dgm:cxn modelId="{1FBC3027-4F7E-4AF8-83B7-9978C8B1F15E}" type="presOf" srcId="{3037CE7F-F951-479E-A878-7A290B90501B}" destId="{292EF92B-05F8-49FC-888F-65A6FBE3D07A}" srcOrd="0" destOrd="0" presId="urn:microsoft.com/office/officeart/2008/layout/VerticalCurvedList"/>
    <dgm:cxn modelId="{FF78FE5B-497E-40F1-BC7C-F4F52A0F952E}" type="presOf" srcId="{9752A8E9-03E1-4C58-8BA1-53A7AA91CD93}" destId="{7EF52DF1-6CB2-4C82-83FF-31CFB1AC4F3E}" srcOrd="0" destOrd="0" presId="urn:microsoft.com/office/officeart/2008/layout/VerticalCurvedList"/>
    <dgm:cxn modelId="{74F58EAE-F476-4959-9693-04EF85E0B07F}" type="presOf" srcId="{DE9CC26C-F122-4DF8-A01C-089C81817D2F}" destId="{B3816C5B-C2A9-4FD2-82AA-FD3FD9176403}" srcOrd="0" destOrd="0" presId="urn:microsoft.com/office/officeart/2008/layout/VerticalCurvedList"/>
    <dgm:cxn modelId="{42AE260E-1329-4BE6-AD4B-FB012EF2F8A9}" type="presOf" srcId="{8DEA31C2-38CE-49BE-9197-109C1BF99933}" destId="{F75D2F9F-259B-42CC-9270-ED744E721BC7}" srcOrd="0" destOrd="0" presId="urn:microsoft.com/office/officeart/2008/layout/VerticalCurvedList"/>
    <dgm:cxn modelId="{DB069B23-6B31-4B13-BD3E-7B780281D871}" type="presOf" srcId="{A5FCECC8-EFC9-44D8-B4E6-712C35FF3E42}" destId="{572AB3B7-82E1-4537-A121-681059D0A1DC}" srcOrd="0" destOrd="0" presId="urn:microsoft.com/office/officeart/2008/layout/VerticalCurvedList"/>
    <dgm:cxn modelId="{EAE74FC5-A6F8-4987-8DC5-E1F73F4E52B9}" srcId="{9752A8E9-03E1-4C58-8BA1-53A7AA91CD93}" destId="{8DEA31C2-38CE-49BE-9197-109C1BF99933}" srcOrd="3" destOrd="0" parTransId="{857FDBA2-3F19-4D3C-8EFF-4031C0B6087E}" sibTransId="{0C4CB9FB-2D0E-4F63-9388-8B7A7DED82CF}"/>
    <dgm:cxn modelId="{FBC88A40-0AFC-4795-A6FC-8A0ACD391694}" srcId="{9752A8E9-03E1-4C58-8BA1-53A7AA91CD93}" destId="{C7458D1E-2F88-4360-9F1E-4E427676A05E}" srcOrd="0" destOrd="0" parTransId="{A910C401-A233-4CAE-BB39-D70A3176EB92}" sibTransId="{A5FCECC8-EFC9-44D8-B4E6-712C35FF3E42}"/>
    <dgm:cxn modelId="{9C3264AC-268C-432A-81B8-8B107A814000}" type="presParOf" srcId="{7EF52DF1-6CB2-4C82-83FF-31CFB1AC4F3E}" destId="{695C7194-97BC-4346-9342-71C3E27D2FE1}" srcOrd="0" destOrd="0" presId="urn:microsoft.com/office/officeart/2008/layout/VerticalCurvedList"/>
    <dgm:cxn modelId="{205704F2-7B80-4076-9999-7F774287B1C2}" type="presParOf" srcId="{695C7194-97BC-4346-9342-71C3E27D2FE1}" destId="{80B8BBB6-437B-4FA7-8F76-3D26A8062D03}" srcOrd="0" destOrd="0" presId="urn:microsoft.com/office/officeart/2008/layout/VerticalCurvedList"/>
    <dgm:cxn modelId="{605B9515-61F5-4246-901C-DF45D66336EC}" type="presParOf" srcId="{80B8BBB6-437B-4FA7-8F76-3D26A8062D03}" destId="{96791D0F-740E-41F6-8B65-4294FD4D8E34}" srcOrd="0" destOrd="0" presId="urn:microsoft.com/office/officeart/2008/layout/VerticalCurvedList"/>
    <dgm:cxn modelId="{2D7B66D5-821C-47F2-A9AE-CDA4C04F7CC3}" type="presParOf" srcId="{80B8BBB6-437B-4FA7-8F76-3D26A8062D03}" destId="{572AB3B7-82E1-4537-A121-681059D0A1DC}" srcOrd="1" destOrd="0" presId="urn:microsoft.com/office/officeart/2008/layout/VerticalCurvedList"/>
    <dgm:cxn modelId="{F82ECFBB-6D58-41CC-8490-F724EAD180C0}" type="presParOf" srcId="{80B8BBB6-437B-4FA7-8F76-3D26A8062D03}" destId="{79B24AE5-BDBB-440D-9D02-14B7FE3637FE}" srcOrd="2" destOrd="0" presId="urn:microsoft.com/office/officeart/2008/layout/VerticalCurvedList"/>
    <dgm:cxn modelId="{AA0B240B-8D08-4BBC-84CF-C56A4D4B6C11}" type="presParOf" srcId="{80B8BBB6-437B-4FA7-8F76-3D26A8062D03}" destId="{3E16A65F-420E-4E57-B389-731A72FC2756}" srcOrd="3" destOrd="0" presId="urn:microsoft.com/office/officeart/2008/layout/VerticalCurvedList"/>
    <dgm:cxn modelId="{BEC3AF5F-FD06-4189-BCD4-1CD96E749CCA}" type="presParOf" srcId="{695C7194-97BC-4346-9342-71C3E27D2FE1}" destId="{76835777-140D-4432-8AFA-B9904139D721}" srcOrd="1" destOrd="0" presId="urn:microsoft.com/office/officeart/2008/layout/VerticalCurvedList"/>
    <dgm:cxn modelId="{266A84D9-382E-43E0-AE5C-CAB1C9A76D1C}" type="presParOf" srcId="{695C7194-97BC-4346-9342-71C3E27D2FE1}" destId="{0CF771ED-8762-4455-9B30-6DE983C7B272}" srcOrd="2" destOrd="0" presId="urn:microsoft.com/office/officeart/2008/layout/VerticalCurvedList"/>
    <dgm:cxn modelId="{F050F690-9616-49FF-96C6-F8A8302B8856}" type="presParOf" srcId="{0CF771ED-8762-4455-9B30-6DE983C7B272}" destId="{EC0DCB8C-6ADA-459B-85D4-A9341DD11772}" srcOrd="0" destOrd="0" presId="urn:microsoft.com/office/officeart/2008/layout/VerticalCurvedList"/>
    <dgm:cxn modelId="{551E5803-FE43-4F73-A30A-0895F65F3776}" type="presParOf" srcId="{695C7194-97BC-4346-9342-71C3E27D2FE1}" destId="{B3816C5B-C2A9-4FD2-82AA-FD3FD9176403}" srcOrd="3" destOrd="0" presId="urn:microsoft.com/office/officeart/2008/layout/VerticalCurvedList"/>
    <dgm:cxn modelId="{1311D7D2-8FC2-46FE-B226-9A4737A21E4C}" type="presParOf" srcId="{695C7194-97BC-4346-9342-71C3E27D2FE1}" destId="{4F6C2A37-2AF3-464B-82AF-8AD34CB08A60}" srcOrd="4" destOrd="0" presId="urn:microsoft.com/office/officeart/2008/layout/VerticalCurvedList"/>
    <dgm:cxn modelId="{D0372C4C-1FA2-4BDA-8DF4-A5391C8EEBCA}" type="presParOf" srcId="{4F6C2A37-2AF3-464B-82AF-8AD34CB08A60}" destId="{29641510-AE48-4FF7-A905-63B93C2E597B}" srcOrd="0" destOrd="0" presId="urn:microsoft.com/office/officeart/2008/layout/VerticalCurvedList"/>
    <dgm:cxn modelId="{11E231E5-5119-4B46-9C9C-411F180DB79B}" type="presParOf" srcId="{695C7194-97BC-4346-9342-71C3E27D2FE1}" destId="{292EF92B-05F8-49FC-888F-65A6FBE3D07A}" srcOrd="5" destOrd="0" presId="urn:microsoft.com/office/officeart/2008/layout/VerticalCurvedList"/>
    <dgm:cxn modelId="{9B93AC31-7A68-4E67-8BED-FAEEBD4AA552}" type="presParOf" srcId="{695C7194-97BC-4346-9342-71C3E27D2FE1}" destId="{655CACE5-7C66-4281-844A-91B70D63B5B1}" srcOrd="6" destOrd="0" presId="urn:microsoft.com/office/officeart/2008/layout/VerticalCurvedList"/>
    <dgm:cxn modelId="{4A72AD2B-D618-41B1-AB10-8FAD4078451E}" type="presParOf" srcId="{655CACE5-7C66-4281-844A-91B70D63B5B1}" destId="{E8A9B374-8F32-4689-A7B5-6E51D8E68DC5}" srcOrd="0" destOrd="0" presId="urn:microsoft.com/office/officeart/2008/layout/VerticalCurvedList"/>
    <dgm:cxn modelId="{1E0CEA66-CD36-492C-8410-226B519E4588}" type="presParOf" srcId="{695C7194-97BC-4346-9342-71C3E27D2FE1}" destId="{F75D2F9F-259B-42CC-9270-ED744E721BC7}" srcOrd="7" destOrd="0" presId="urn:microsoft.com/office/officeart/2008/layout/VerticalCurvedList"/>
    <dgm:cxn modelId="{EE9F60FE-54CE-4B2F-A61A-6B8CAD43D6A9}" type="presParOf" srcId="{695C7194-97BC-4346-9342-71C3E27D2FE1}" destId="{32E72BB3-A213-4357-BEAB-A3A3CB4809EB}" srcOrd="8" destOrd="0" presId="urn:microsoft.com/office/officeart/2008/layout/VerticalCurvedList"/>
    <dgm:cxn modelId="{DAB1E9A2-1A36-44C7-ACC4-8AB17D9B5588}" type="presParOf" srcId="{32E72BB3-A213-4357-BEAB-A3A3CB4809EB}" destId="{0DB4D9FE-95B3-4906-9C0F-DC3A38274D8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7A4654-82AA-484D-89A0-13584C0AFB29}">
      <dsp:nvSpPr>
        <dsp:cNvPr id="0" name=""/>
        <dsp:cNvSpPr/>
      </dsp:nvSpPr>
      <dsp:spPr>
        <a:xfrm>
          <a:off x="0" y="429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A7D91-A946-4338-8104-DC13AAF78DDC}">
      <dsp:nvSpPr>
        <dsp:cNvPr id="0" name=""/>
        <dsp:cNvSpPr/>
      </dsp:nvSpPr>
      <dsp:spPr>
        <a:xfrm>
          <a:off x="464233" y="243765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1) </a:t>
          </a:r>
          <a:r>
            <a:rPr lang="kk-KZ" sz="2000" kern="1200" dirty="0" smtClean="0">
              <a:solidFill>
                <a:schemeClr val="tx1"/>
              </a:solidFill>
            </a:rPr>
            <a:t>Оң қарыншаның артериялық конусының немесе өкпе артериясы қақпақшасының стенозы</a:t>
          </a:r>
          <a:endParaRPr lang="x-none" sz="2000" kern="1200" dirty="0">
            <a:solidFill>
              <a:schemeClr val="tx1"/>
            </a:solidFill>
          </a:endParaRPr>
        </a:p>
      </dsp:txBody>
      <dsp:txXfrm>
        <a:off x="464233" y="243765"/>
        <a:ext cx="6085683" cy="738000"/>
      </dsp:txXfrm>
    </dsp:sp>
    <dsp:sp modelId="{8C032697-E299-4359-83F8-0C2D619B3A23}">
      <dsp:nvSpPr>
        <dsp:cNvPr id="0" name=""/>
        <dsp:cNvSpPr/>
      </dsp:nvSpPr>
      <dsp:spPr>
        <a:xfrm>
          <a:off x="0" y="1563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76DFC-F01A-4FA7-8705-EB6F387518CF}">
      <dsp:nvSpPr>
        <dsp:cNvPr id="0" name=""/>
        <dsp:cNvSpPr/>
      </dsp:nvSpPr>
      <dsp:spPr>
        <a:xfrm>
          <a:off x="434691" y="1194881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2) </a:t>
          </a:r>
          <a:r>
            <a:rPr lang="ru-RU" sz="2400" kern="1200" dirty="0" err="1" smtClean="0">
              <a:solidFill>
                <a:schemeClr val="tx1"/>
              </a:solidFill>
            </a:rPr>
            <a:t>Қарыншааралық перденің дефектісі</a:t>
          </a:r>
          <a:endParaRPr lang="x-none" sz="2400" kern="1200" dirty="0">
            <a:solidFill>
              <a:schemeClr val="tx1"/>
            </a:solidFill>
          </a:endParaRPr>
        </a:p>
      </dsp:txBody>
      <dsp:txXfrm>
        <a:off x="434691" y="1194881"/>
        <a:ext cx="6085683" cy="738000"/>
      </dsp:txXfrm>
    </dsp:sp>
    <dsp:sp modelId="{C76A070F-6688-4392-92D6-0F2F7FC311B9}">
      <dsp:nvSpPr>
        <dsp:cNvPr id="0" name=""/>
        <dsp:cNvSpPr/>
      </dsp:nvSpPr>
      <dsp:spPr>
        <a:xfrm>
          <a:off x="0" y="2697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84333-150E-41B0-80A5-326D4B4FA85D}">
      <dsp:nvSpPr>
        <dsp:cNvPr id="0" name=""/>
        <dsp:cNvSpPr/>
      </dsp:nvSpPr>
      <dsp:spPr>
        <a:xfrm>
          <a:off x="434691" y="2328881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3) </a:t>
          </a:r>
          <a:r>
            <a:rPr lang="ru-RU" sz="2400" kern="1200" dirty="0" err="1" smtClean="0">
              <a:solidFill>
                <a:schemeClr val="tx1"/>
              </a:solidFill>
            </a:rPr>
            <a:t>Аортаның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x-none" sz="2400" kern="1200" smtClean="0">
              <a:solidFill>
                <a:schemeClr val="tx1"/>
              </a:solidFill>
            </a:rPr>
            <a:t>декстропозици</a:t>
          </a:r>
          <a:r>
            <a:rPr lang="kk-KZ" sz="2400" kern="1200" dirty="0" smtClean="0">
              <a:solidFill>
                <a:schemeClr val="tx1"/>
              </a:solidFill>
            </a:rPr>
            <a:t>ясы</a:t>
          </a:r>
          <a:r>
            <a:rPr lang="ru-RU" sz="2400" kern="1200" dirty="0" smtClean="0">
              <a:solidFill>
                <a:schemeClr val="tx1"/>
              </a:solidFill>
            </a:rPr>
            <a:t>;</a:t>
          </a:r>
          <a:endParaRPr lang="x-none" sz="2400" kern="1200" dirty="0">
            <a:solidFill>
              <a:schemeClr val="tx1"/>
            </a:solidFill>
          </a:endParaRPr>
        </a:p>
      </dsp:txBody>
      <dsp:txXfrm>
        <a:off x="434691" y="2328881"/>
        <a:ext cx="6085683" cy="738000"/>
      </dsp:txXfrm>
    </dsp:sp>
    <dsp:sp modelId="{876D821A-AA79-46EE-B158-A62B4DF8275D}">
      <dsp:nvSpPr>
        <dsp:cNvPr id="0" name=""/>
        <dsp:cNvSpPr/>
      </dsp:nvSpPr>
      <dsp:spPr>
        <a:xfrm>
          <a:off x="0" y="3831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0BA42-FFD1-4695-935D-E2F004AFA713}">
      <dsp:nvSpPr>
        <dsp:cNvPr id="0" name=""/>
        <dsp:cNvSpPr/>
      </dsp:nvSpPr>
      <dsp:spPr>
        <a:xfrm>
          <a:off x="434691" y="3462881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4) </a:t>
          </a:r>
          <a:r>
            <a:rPr lang="kk-KZ" sz="2400" kern="1200" dirty="0" smtClean="0">
              <a:solidFill>
                <a:schemeClr val="tx1"/>
              </a:solidFill>
            </a:rPr>
            <a:t>Оң қарыншаның гипертрофиясы</a:t>
          </a:r>
          <a:endParaRPr lang="x-none" sz="2400" kern="1200" dirty="0">
            <a:solidFill>
              <a:schemeClr val="tx1"/>
            </a:solidFill>
          </a:endParaRPr>
        </a:p>
      </dsp:txBody>
      <dsp:txXfrm>
        <a:off x="434691" y="3462881"/>
        <a:ext cx="6085683" cy="7380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AE4C85-4F4E-4B1C-B064-29439E89BF57}">
      <dsp:nvSpPr>
        <dsp:cNvPr id="0" name=""/>
        <dsp:cNvSpPr/>
      </dsp:nvSpPr>
      <dsp:spPr>
        <a:xfrm>
          <a:off x="404834" y="389377"/>
          <a:ext cx="1542413" cy="154241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916C03C-82DC-4E47-A53C-716D25B2C2E1}">
      <dsp:nvSpPr>
        <dsp:cNvPr id="0" name=""/>
        <dsp:cNvSpPr/>
      </dsp:nvSpPr>
      <dsp:spPr>
        <a:xfrm>
          <a:off x="68422" y="168866"/>
          <a:ext cx="10445419" cy="1913009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 err="1" smtClean="0">
              <a:solidFill>
                <a:srgbClr val="002060"/>
              </a:solidFill>
            </a:rPr>
            <a:t>Тетрада</a:t>
          </a:r>
          <a:r>
            <a:rPr lang="ru-RU" sz="2800" b="0" i="0" kern="1200" dirty="0" smtClean="0">
              <a:solidFill>
                <a:srgbClr val="002060"/>
              </a:solidFill>
            </a:rPr>
            <a:t> </a:t>
          </a:r>
          <a:r>
            <a:rPr lang="ru-RU" sz="2800" b="0" i="0" kern="1200" dirty="0" err="1" smtClean="0">
              <a:solidFill>
                <a:srgbClr val="002060"/>
              </a:solidFill>
            </a:rPr>
            <a:t>Фаллоның қалыптасуының  негізгі</a:t>
          </a:r>
          <a:r>
            <a:rPr lang="ru-RU" sz="2800" b="0" i="0" kern="1200" dirty="0" smtClean="0">
              <a:solidFill>
                <a:srgbClr val="002060"/>
              </a:solidFill>
            </a:rPr>
            <a:t>  </a:t>
          </a:r>
          <a:r>
            <a:rPr lang="ru-RU" sz="2800" b="0" i="0" kern="1200" dirty="0" err="1" smtClean="0">
              <a:solidFill>
                <a:srgbClr val="002060"/>
              </a:solidFill>
            </a:rPr>
            <a:t>себебі</a:t>
          </a:r>
          <a:r>
            <a:rPr lang="ru-RU" sz="2800" b="0" i="0" kern="1200" dirty="0" smtClean="0">
              <a:solidFill>
                <a:srgbClr val="002060"/>
              </a:solidFill>
            </a:rPr>
            <a:t> </a:t>
          </a:r>
          <a:r>
            <a:rPr lang="ru-RU" sz="2800" b="0" i="0" kern="1200" dirty="0" err="1" smtClean="0">
              <a:solidFill>
                <a:srgbClr val="002060"/>
              </a:solidFill>
            </a:rPr>
            <a:t>артериялық сабау</a:t>
          </a:r>
          <a:r>
            <a:rPr lang="ru-RU" sz="2800" b="0" i="0" kern="1200" dirty="0" smtClean="0">
              <a:solidFill>
                <a:srgbClr val="002060"/>
              </a:solidFill>
            </a:rPr>
            <a:t> </a:t>
          </a:r>
          <a:r>
            <a:rPr lang="ru-RU" sz="2800" b="0" i="0" kern="1200" dirty="0" err="1" smtClean="0">
              <a:solidFill>
                <a:srgbClr val="002060"/>
              </a:solidFill>
            </a:rPr>
            <a:t>аумағындағы эмбриогенездің бұзылуы болып</a:t>
          </a:r>
          <a:r>
            <a:rPr lang="ru-RU" sz="2800" b="0" i="0" kern="1200" dirty="0" smtClean="0">
              <a:solidFill>
                <a:srgbClr val="002060"/>
              </a:solidFill>
            </a:rPr>
            <a:t> </a:t>
          </a:r>
          <a:r>
            <a:rPr lang="ru-RU" sz="2800" b="0" i="0" kern="1200" dirty="0" err="1" smtClean="0">
              <a:solidFill>
                <a:srgbClr val="002060"/>
              </a:solidFill>
            </a:rPr>
            <a:t>табылады</a:t>
          </a:r>
          <a:r>
            <a:rPr lang="ru-RU" sz="2800" b="0" i="0" kern="1200" dirty="0" smtClean="0">
              <a:solidFill>
                <a:srgbClr val="002060"/>
              </a:solidFill>
            </a:rPr>
            <a:t>.   </a:t>
          </a:r>
          <a:endParaRPr lang="x-none" sz="28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8422" y="168866"/>
        <a:ext cx="10445419" cy="19130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72CF14-EAC1-4A26-A6DE-7DE7C23B18F6}">
      <dsp:nvSpPr>
        <dsp:cNvPr id="0" name=""/>
        <dsp:cNvSpPr/>
      </dsp:nvSpPr>
      <dsp:spPr>
        <a:xfrm rot="16200000">
          <a:off x="-1317768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211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>
                  <a:lumMod val="75000"/>
                  <a:lumOff val="25000"/>
                </a:schemeClr>
              </a:solidFill>
            </a:rPr>
            <a:t>1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. </a:t>
          </a: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Бозарған формасы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;</a:t>
          </a:r>
          <a:endParaRPr lang="x-none" sz="19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16200000">
        <a:off x="-1317768" y="1319795"/>
        <a:ext cx="4628271" cy="1988680"/>
      </dsp:txXfrm>
    </dsp:sp>
    <dsp:sp modelId="{F0D6C50D-B49E-4092-8611-60DF65648106}">
      <dsp:nvSpPr>
        <dsp:cNvPr id="0" name=""/>
        <dsp:cNvSpPr/>
      </dsp:nvSpPr>
      <dsp:spPr>
        <a:xfrm rot="16200000">
          <a:off x="820062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211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2.Классикалық формасы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;</a:t>
          </a:r>
          <a:endParaRPr lang="x-none" sz="19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16200000">
        <a:off x="820062" y="1319795"/>
        <a:ext cx="4628271" cy="1988680"/>
      </dsp:txXfrm>
    </dsp:sp>
    <dsp:sp modelId="{4A376F6D-2D37-4679-B7C2-608DD0507A24}">
      <dsp:nvSpPr>
        <dsp:cNvPr id="0" name=""/>
        <dsp:cNvSpPr/>
      </dsp:nvSpPr>
      <dsp:spPr>
        <a:xfrm rot="16200000">
          <a:off x="2957894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211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3.Өкпе артериясы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қақпақшасының атрезиясымен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бірге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жүретін формасы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; </a:t>
          </a:r>
          <a:endParaRPr lang="x-none" sz="19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16200000">
        <a:off x="2957894" y="1319795"/>
        <a:ext cx="4628271" cy="1988680"/>
      </dsp:txXfrm>
    </dsp:sp>
    <dsp:sp modelId="{1F4E74B2-A4CC-4A7E-800B-6124013E302C}">
      <dsp:nvSpPr>
        <dsp:cNvPr id="0" name=""/>
        <dsp:cNvSpPr/>
      </dsp:nvSpPr>
      <dsp:spPr>
        <a:xfrm rot="16200000">
          <a:off x="5095725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211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4.Өкпе артериясы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қақпақшасының агенезиясымен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бірге</a:t>
          </a:r>
          <a:r>
            <a:rPr lang="ru-RU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19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жүретін түрі</a:t>
          </a:r>
          <a:endParaRPr lang="x-none" sz="19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16200000">
        <a:off x="5095725" y="1319795"/>
        <a:ext cx="4628271" cy="19886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B02933-0A8C-49E8-BF1D-E9259B270784}">
      <dsp:nvSpPr>
        <dsp:cNvPr id="0" name=""/>
        <dsp:cNvSpPr/>
      </dsp:nvSpPr>
      <dsp:spPr>
        <a:xfrm rot="16200000">
          <a:off x="-1617625" y="1618590"/>
          <a:ext cx="5744437" cy="250725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екі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қарыншаның систолалық қысымдары бірдей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2400" kern="1200" dirty="0">
            <a:highlight>
              <a:srgbClr val="FFFF00"/>
            </a:highlight>
          </a:endParaRPr>
        </a:p>
      </dsp:txBody>
      <dsp:txXfrm rot="16200000">
        <a:off x="-1617625" y="1618590"/>
        <a:ext cx="5744437" cy="2507257"/>
      </dsp:txXfrm>
    </dsp:sp>
    <dsp:sp modelId="{A5C37CE9-008F-4CDE-A365-B7BAB9B3FBC2}">
      <dsp:nvSpPr>
        <dsp:cNvPr id="0" name=""/>
        <dsp:cNvSpPr/>
      </dsp:nvSpPr>
      <dsp:spPr>
        <a:xfrm rot="16200000">
          <a:off x="1077676" y="1618590"/>
          <a:ext cx="5744437" cy="250725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Шунт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бағыты 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мен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көлемі өкпе артериясы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қақпақшасының 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стенозы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дәрежесіне байланысты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x-none" sz="2400" kern="1200" dirty="0">
            <a:highlight>
              <a:srgbClr val="FFFF00"/>
            </a:highlight>
          </a:endParaRPr>
        </a:p>
      </dsp:txBody>
      <dsp:txXfrm rot="16200000">
        <a:off x="1077676" y="1618590"/>
        <a:ext cx="5744437" cy="2507257"/>
      </dsp:txXfrm>
    </dsp:sp>
    <dsp:sp modelId="{54B12F24-C11B-4041-A669-B0C6203C11AB}">
      <dsp:nvSpPr>
        <dsp:cNvPr id="0" name=""/>
        <dsp:cNvSpPr/>
      </dsp:nvSpPr>
      <dsp:spPr>
        <a:xfrm rot="16200000">
          <a:off x="3772978" y="1618590"/>
          <a:ext cx="5744437" cy="250725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Оң қарыншада 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систола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кезінде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қысым біртіндеп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көбейетіндіктен ерте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систола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барысында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шунт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бағыты солдан</a:t>
          </a:r>
          <a:r>
            <a:rPr lang="ru-RU" sz="2400" kern="12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оңға қарай болады</a:t>
          </a:r>
          <a:endParaRPr lang="x-none" sz="2400" kern="1200" dirty="0">
            <a:highlight>
              <a:srgbClr val="FFFF00"/>
            </a:highlight>
          </a:endParaRPr>
        </a:p>
      </dsp:txBody>
      <dsp:txXfrm rot="16200000">
        <a:off x="3772978" y="1618590"/>
        <a:ext cx="5744437" cy="250725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6D5B08-95B6-4631-B86A-FFB0DB111042}">
      <dsp:nvSpPr>
        <dsp:cNvPr id="0" name=""/>
        <dsp:cNvSpPr/>
      </dsp:nvSpPr>
      <dsp:spPr>
        <a:xfrm>
          <a:off x="4019332" y="192"/>
          <a:ext cx="6181007" cy="1491355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Шунт </a:t>
          </a:r>
          <a:r>
            <a:rPr lang="ru-RU" sz="2000" kern="1200" dirty="0" err="1" smtClean="0">
              <a:solidFill>
                <a:schemeClr val="accent6">
                  <a:lumMod val="50000"/>
                </a:schemeClr>
              </a:solidFill>
            </a:rPr>
            <a:t>бағыты солдан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kern="1200" dirty="0" err="1" smtClean="0">
              <a:solidFill>
                <a:schemeClr val="accent6">
                  <a:lumMod val="50000"/>
                </a:schemeClr>
              </a:solidFill>
            </a:rPr>
            <a:t>оңға және өкпелік қан ағыс көлемі жүйеліктен жоғары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;</a:t>
          </a:r>
          <a:endParaRPr lang="x-none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19332" y="192"/>
        <a:ext cx="6181007" cy="1491355"/>
      </dsp:txXfrm>
    </dsp:sp>
    <dsp:sp modelId="{D5AAF4AF-27F5-41A4-B979-71EC555D582D}">
      <dsp:nvSpPr>
        <dsp:cNvPr id="0" name=""/>
        <dsp:cNvSpPr/>
      </dsp:nvSpPr>
      <dsp:spPr>
        <a:xfrm>
          <a:off x="90416" y="290247"/>
          <a:ext cx="3928915" cy="91124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Айқын емес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өкпе артериясы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қақпақшасы </a:t>
          </a:r>
          <a:r>
            <a:rPr lang="ru-RU" sz="2400" kern="1200" dirty="0" smtClean="0"/>
            <a:t>стенозы </a:t>
          </a:r>
          <a:r>
            <a:rPr lang="ru-RU" sz="2400" kern="1200" dirty="0" err="1" smtClean="0"/>
            <a:t>кезінде</a:t>
          </a:r>
          <a:r>
            <a:rPr lang="ru-RU" sz="2400" kern="1200" dirty="0" smtClean="0"/>
            <a:t>: </a:t>
          </a:r>
          <a:endParaRPr lang="x-none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416" y="290247"/>
        <a:ext cx="3928915" cy="911245"/>
      </dsp:txXfrm>
    </dsp:sp>
    <dsp:sp modelId="{1BE0E3BA-5013-4B58-B848-5A2EB4DAC94E}">
      <dsp:nvSpPr>
        <dsp:cNvPr id="0" name=""/>
        <dsp:cNvSpPr/>
      </dsp:nvSpPr>
      <dsp:spPr>
        <a:xfrm>
          <a:off x="4080737" y="1616817"/>
          <a:ext cx="6174453" cy="1252692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Шунт </a:t>
          </a:r>
          <a:r>
            <a:rPr lang="ru-RU" sz="2000" kern="1200" dirty="0" err="1" smtClean="0">
              <a:solidFill>
                <a:schemeClr val="accent6">
                  <a:lumMod val="50000"/>
                </a:schemeClr>
              </a:solidFill>
            </a:rPr>
            <a:t>бағыты екі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kern="1200" dirty="0" err="1" smtClean="0">
              <a:solidFill>
                <a:schemeClr val="accent6">
                  <a:lumMod val="50000"/>
                </a:schemeClr>
              </a:solidFill>
            </a:rPr>
            <a:t>жақты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;</a:t>
          </a:r>
          <a:endParaRPr lang="x-none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x-none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80737" y="1616817"/>
        <a:ext cx="6174453" cy="1252692"/>
      </dsp:txXfrm>
    </dsp:sp>
    <dsp:sp modelId="{29FCAF10-50DA-4442-85F8-2C5752A56FF4}">
      <dsp:nvSpPr>
        <dsp:cNvPr id="0" name=""/>
        <dsp:cNvSpPr/>
      </dsp:nvSpPr>
      <dsp:spPr>
        <a:xfrm>
          <a:off x="35564" y="1842126"/>
          <a:ext cx="4045172" cy="80207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Айқын   өкпе артериясы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қақпақшасы </a:t>
          </a:r>
          <a:r>
            <a:rPr lang="ru-RU" sz="2000" kern="1200" dirty="0" smtClean="0"/>
            <a:t>стенозы </a:t>
          </a:r>
          <a:r>
            <a:rPr lang="ru-RU" sz="2000" kern="1200" dirty="0" err="1" smtClean="0"/>
            <a:t>кезінде</a:t>
          </a:r>
          <a:r>
            <a:rPr lang="ru-RU" sz="2000" kern="1200" dirty="0" smtClean="0"/>
            <a:t>:</a:t>
          </a:r>
          <a:endParaRPr lang="x-none" sz="2000" kern="1200" dirty="0"/>
        </a:p>
      </dsp:txBody>
      <dsp:txXfrm>
        <a:off x="35564" y="1842126"/>
        <a:ext cx="4045172" cy="80207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6D5B08-95B6-4631-B86A-FFB0DB111042}">
      <dsp:nvSpPr>
        <dsp:cNvPr id="0" name=""/>
        <dsp:cNvSpPr/>
      </dsp:nvSpPr>
      <dsp:spPr>
        <a:xfrm>
          <a:off x="4199575" y="202546"/>
          <a:ext cx="6436357" cy="2049220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Шунт </a:t>
          </a:r>
          <a:r>
            <a:rPr lang="ru-RU" sz="2000" kern="1200" dirty="0" err="1" smtClean="0">
              <a:solidFill>
                <a:schemeClr val="accent6">
                  <a:lumMod val="50000"/>
                </a:schemeClr>
              </a:solidFill>
            </a:rPr>
            <a:t>бағыты оңнан солға қарай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. </a:t>
          </a:r>
          <a:r>
            <a:rPr lang="ru-RU" sz="2000" kern="1200" dirty="0" err="1" smtClean="0">
              <a:solidFill>
                <a:schemeClr val="accent6">
                  <a:lumMod val="50000"/>
                </a:schemeClr>
              </a:solidFill>
            </a:rPr>
            <a:t>Қан көлемінің көп бөлігі аортаға түсетіндіктен 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сатурация </a:t>
          </a:r>
          <a:r>
            <a:rPr lang="ru-RU" sz="2000" kern="1200" dirty="0" err="1" smtClean="0">
              <a:solidFill>
                <a:schemeClr val="accent6">
                  <a:lumMod val="50000"/>
                </a:schemeClr>
              </a:solidFill>
            </a:rPr>
            <a:t>төмендейді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.</a:t>
          </a:r>
          <a:endParaRPr lang="x-none" sz="2000" b="1" kern="1200" dirty="0">
            <a:solidFill>
              <a:schemeClr val="accent6">
                <a:lumMod val="50000"/>
              </a:schemeClr>
            </a:solidFill>
            <a:highlight>
              <a:srgbClr val="FFFF00"/>
            </a:highlight>
          </a:endParaRPr>
        </a:p>
      </dsp:txBody>
      <dsp:txXfrm>
        <a:off x="4199575" y="202546"/>
        <a:ext cx="6436357" cy="2049220"/>
      </dsp:txXfrm>
    </dsp:sp>
    <dsp:sp modelId="{D5AAF4AF-27F5-41A4-B979-71EC555D582D}">
      <dsp:nvSpPr>
        <dsp:cNvPr id="0" name=""/>
        <dsp:cNvSpPr/>
      </dsp:nvSpPr>
      <dsp:spPr>
        <a:xfrm>
          <a:off x="4264" y="649961"/>
          <a:ext cx="4191046" cy="9518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Оң жақ артериялық </a:t>
          </a:r>
          <a:r>
            <a:rPr lang="ru-RU" sz="2400" kern="1200" dirty="0" smtClean="0"/>
            <a:t>конус </a:t>
          </a:r>
          <a:r>
            <a:rPr lang="ru-RU" sz="2400" kern="1200" dirty="0" err="1" smtClean="0"/>
            <a:t>обструкциясы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кезінде</a:t>
          </a:r>
          <a:r>
            <a:rPr lang="ru-RU" sz="2400" kern="1200" dirty="0" smtClean="0"/>
            <a:t>:</a:t>
          </a:r>
          <a:endParaRPr lang="x-none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4" y="649961"/>
        <a:ext cx="4191046" cy="95184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E61DD-FEBB-4939-A014-2F7FB950C248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0E68B-3711-43BF-881E-BE60CA83F7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31795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248-414C-4817-A7F1-D3C6C967256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3873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248-414C-4817-A7F1-D3C6C967256F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3218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B5A02E-F853-6EFF-4638-8C7867BBE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8841A89-BA37-CFD1-BEDF-D4FDCE959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AEC3159-B53D-990A-E4AD-DD416190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5AA9B9-A1ED-AF91-52A9-7AFE72A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0C6249-EBC6-ED03-A506-57C298B4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00211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1956C4-5C05-2B60-BA8F-0AEE90DA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AEF30D9-DE83-9E40-A4ED-023639FC5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CEE9E7-EDED-F2D6-9889-8B40EDC2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5E23D03-445C-603B-87E8-E515E246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9C5993F-BB00-2D0E-88D9-925AE45F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15875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507281A-B6DB-9E95-AD14-D301CBF0E6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3F128A4-EC1A-395F-AE0A-F8D62030F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95E7EF-AAD0-40ED-92F5-946A23E0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77E9846-164A-B832-9896-68D076A8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1321AD-FDE3-ACDE-C3A8-4ED1CE1B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63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BC068A-CB9E-DBD5-B717-33DC4007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2E75B2-36B6-3B0A-EDEA-E3A5F3226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A8C4731-E84D-987E-8F31-3520A65B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BF6A4B-7E49-2F36-8024-AA5E4C59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AE2AD6-950D-23EA-84C0-E35EDA1B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3765727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AD8F52-7EA9-C4A5-ACEA-4050BBAA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9765AE2-6B51-BF0F-44FF-2885F5392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728F99-7DD3-506D-CDD3-B594A916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436FD7-6565-8D2D-FA30-8C8F589A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3AED76-DE25-BBBA-DD46-BDB5ED3D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63010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060E24-2FD1-B9D3-0FD6-62A6338A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0E6C63-82A0-8E05-F460-25EB9F517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02061B8-EDA7-2F2B-62E8-177C441BC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06C6BC3-ED12-E10C-D5BA-027260B2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1265DD4-0FE2-4300-0D32-9C6B4187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1C0D8D7-FCD4-1E82-AB3A-7AD7ADD9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3468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3657ED-0598-5892-0A3D-039F5D75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ACB2ECB-3B4B-793D-DF12-D3988972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EAA342D-23EE-67E2-0167-8D55837C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63D89B4-D9DE-64E9-3C18-02032ACE6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6F5DEA8-5571-B951-DBF8-306CE02B3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041EFAB-67B2-4723-250A-41144AB3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011D86A-7F0B-4574-F42C-28E5ADB7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E4064DF-A0CF-CD3A-7F99-02A8662E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22296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F6182F-5384-EDAB-9276-25D92C3B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690336B-5057-A67A-2FCE-B5BE57E8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B3C76CB-FC21-410A-D880-07EFDE9B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D81FE47-94A2-48A9-ED15-9CC8A31B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0964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F10EEDD-92E0-C766-E722-A3300932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6D8726F-99D5-B0AD-E5A9-FF31F751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E328E2B-9351-E154-2E30-A430514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7692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8A20A3-E467-32D5-BF31-5580725E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77560D-5A03-00AA-1ED8-D99165C4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A238526-2F9E-AA9B-5A5C-3E70B80CC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A023997-D360-466E-324C-1323A718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9E0221-E4BC-E578-7E0F-29C135C7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FFBC6B4-D4E3-F415-5E55-AA841FD0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2171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7664DB-219D-CD1B-E6A0-9E3747ED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7C5D54A-1287-FC1A-D14D-458C2D8C5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BBC70A0-1D67-6208-0D8F-215E1C089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E49718E-CF5F-80A9-5D2A-BBEBC7D8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75E00E-C224-EA5C-1F39-374A4AA3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9134C96-586F-6054-2098-F4A22F63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59475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1486C9-C805-1BE1-12E9-3D756EAF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BC1F5A-1B16-2B22-B3B8-CD4B7D944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2B71C9-8B80-A3D3-F869-6967C3418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31E13-EF6E-4063-99BA-94C9D2F8F6EC}" type="datetimeFigureOut">
              <a:rPr lang="x-none" smtClean="0"/>
              <a:pPr/>
              <a:t>03.12.2024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7AAD8B-7704-AABD-1697-64E0CDF7E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D1DABF4-7350-9359-6CDE-571C904C3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F8AA1-FCE0-42B2-A92A-5173FC0B01D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600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3974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152768410_1173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lideshow/tetralogy-of-fallot-dr-akif-baig/254030814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figurementsmylene.blogspot.com/2013/04/barabannie-palochki.html" TargetMode="Externa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&#1050;&#1072;&#1088;&#1076;&#1080;&#1086;&#1083;&#1086;&#1075;&#1080;&#1103;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24.jpe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tcvs.org/article/S0022-5223(10)00682-3/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5" Type="http://schemas.openxmlformats.org/officeDocument/2006/relationships/image" Target="../media/image24.jpe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eases.medelement.com/disease/&#1076;&#1077;&#1092;&#1077;&#1082;&#1090;-&#1084;&#1077;&#1078;&#1078;&#1077;&#1083;&#1091;&#1076;&#1086;&#1095;&#1082;&#1086;&#1074;&#1086;&#1081;-&#1087;&#1077;&#1088;&#1077;&#1075;&#1086;&#1088;&#1086;&#1076;&#1082;&#1080;-2018/16037" TargetMode="External"/><Relationship Id="rId2" Type="http://schemas.openxmlformats.org/officeDocument/2006/relationships/hyperlink" Target="https://cyberleninka.ru/article/n/sovremennye-metody-vyyavleniya-defekta-mezhzheludochkovoy-peregorodki-serdtsa-cheloveka-u-detey-i-novorozhdennyh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cyberleninka.ru/article/n/sovremennye-metody-vyyavleniya-defekta-mezhzheludochkovoy-peregorodki-serdtsa-cheloveka-u-detey-i-novorozhdennyh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uqXN2MUPv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uqXN2MUPv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0"/>
            <a:ext cx="12183181" cy="685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92855" y="0"/>
            <a:ext cx="10697028" cy="334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Фалло</a:t>
            </a:r>
            <a:r>
              <a:rPr kumimoji="0" lang="ru-RU" sz="3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тетрадасы</a:t>
            </a:r>
            <a:r>
              <a:rPr kumimoji="0" lang="ru-RU" sz="3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94972" y="703229"/>
            <a:ext cx="10697028" cy="567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м.ғ.д.,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Кабиева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Сауле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Маутовна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езидент-кардиолог Қабылсейт Алуа Оралхановна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езидент-кардиолог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Едіге Әлихан Әзілханұлы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1270" y="167987"/>
            <a:ext cx="66865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1709" y="6107150"/>
            <a:ext cx="1870364" cy="34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F9B7879-669E-C541-C249-233EB7AEA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44D48441-F8E1-07C5-9530-207A9D163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53602168"/>
              </p:ext>
            </p:extLst>
          </p:nvPr>
        </p:nvGraphicFramePr>
        <p:xfrm>
          <a:off x="963398" y="1533379"/>
          <a:ext cx="10290756" cy="2869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1">
            <a:extLst>
              <a:ext uri="{FF2B5EF4-FFF2-40B4-BE49-F238E27FC236}">
                <a16:creationId xmlns="" xmlns:a16="http://schemas.microsoft.com/office/drawing/2014/main" id="{15598945-7516-F74A-0856-832FC7C1B2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80137152"/>
              </p:ext>
            </p:extLst>
          </p:nvPr>
        </p:nvGraphicFramePr>
        <p:xfrm>
          <a:off x="1001419" y="4056958"/>
          <a:ext cx="10635933" cy="225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5BBE5A08-E316-4D95-52B7-1E3183693609}"/>
              </a:ext>
            </a:extLst>
          </p:cNvPr>
          <p:cNvGrpSpPr/>
          <p:nvPr/>
        </p:nvGrpSpPr>
        <p:grpSpPr>
          <a:xfrm>
            <a:off x="548640" y="253217"/>
            <a:ext cx="10948035" cy="942537"/>
            <a:chOff x="434691" y="-73039"/>
            <a:chExt cx="6085683" cy="8719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="" xmlns:a16="http://schemas.microsoft.com/office/drawing/2014/main" id="{44417D5C-8E51-9A41-15D4-164946AA211B}"/>
                </a:ext>
              </a:extLst>
            </p:cNvPr>
            <p:cNvSpPr/>
            <p:nvPr/>
          </p:nvSpPr>
          <p:spPr>
            <a:xfrm>
              <a:off x="434691" y="60881"/>
              <a:ext cx="6085683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40A00419-3A37-44FA-5DAA-21F5173F1458}"/>
                </a:ext>
              </a:extLst>
            </p:cNvPr>
            <p:cNvSpPr txBox="1"/>
            <p:nvPr/>
          </p:nvSpPr>
          <p:spPr>
            <a:xfrm>
              <a:off x="449724" y="-73039"/>
              <a:ext cx="6034624" cy="835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024" tIns="0" rIns="230024" bIns="0" numCol="1" spcCol="1270" anchor="ctr" anchorCtr="0">
              <a:noAutofit/>
            </a:bodyPr>
            <a:lstStyle/>
            <a:p>
              <a:pPr marL="0" lvl="0" indent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Гемодинамика </a:t>
              </a:r>
              <a:r>
                <a:rPr lang="ru-RU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өзгерістері өкпе артериясы</a:t>
              </a:r>
              <a:r>
                <a:rPr lang="ru-RU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стенозы </a:t>
              </a:r>
              <a:r>
                <a:rPr lang="ru-RU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деңгейіне байланысты</a:t>
              </a:r>
              <a:r>
                <a:rPr lang="ru-RU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x-none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3247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78EFCA48-2DF1-8CB1-A7B2-F90489D17E3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770387409"/>
              </p:ext>
            </p:extLst>
          </p:nvPr>
        </p:nvGraphicFramePr>
        <p:xfrm>
          <a:off x="190119" y="301971"/>
          <a:ext cx="8715436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F39F6B87-0B0E-6613-1045-EFD788C598DD}"/>
              </a:ext>
            </a:extLst>
          </p:cNvPr>
          <p:cNvGrpSpPr/>
          <p:nvPr/>
        </p:nvGrpSpPr>
        <p:grpSpPr>
          <a:xfrm rot="195523">
            <a:off x="6794696" y="2061853"/>
            <a:ext cx="580721" cy="639145"/>
            <a:chOff x="3606189" y="1342397"/>
            <a:chExt cx="701899" cy="821089"/>
          </a:xfrm>
        </p:grpSpPr>
        <p:sp>
          <p:nvSpPr>
            <p:cNvPr id="21" name="Стрелка: вправо 20">
              <a:extLst>
                <a:ext uri="{FF2B5EF4-FFF2-40B4-BE49-F238E27FC236}">
                  <a16:creationId xmlns="" xmlns:a16="http://schemas.microsoft.com/office/drawing/2014/main" id="{5E789D6F-8756-7B0F-6C87-8E9E9FD759B8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трелка: вправо 4">
              <a:extLst>
                <a:ext uri="{FF2B5EF4-FFF2-40B4-BE49-F238E27FC236}">
                  <a16:creationId xmlns="" xmlns:a16="http://schemas.microsoft.com/office/drawing/2014/main" id="{805DBE86-A3D5-FCD7-75DE-548B1CAD96E2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FFD3963-B37A-5131-4574-30E7A6604B9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17833" y="549275"/>
            <a:ext cx="2862598" cy="37628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010151F-1DF5-C584-A94C-BCA06C50056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2273" y="3017909"/>
            <a:ext cx="4521214" cy="2496790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D65EC2AF-A92A-7A06-F08C-49231E4B3E8B}"/>
              </a:ext>
            </a:extLst>
          </p:cNvPr>
          <p:cNvSpPr/>
          <p:nvPr/>
        </p:nvSpPr>
        <p:spPr>
          <a:xfrm rot="5153202" flipV="1">
            <a:off x="1055487" y="3429209"/>
            <a:ext cx="280533" cy="21763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C8E31DAF-960B-C5F8-209F-F1CFD2A066E0}"/>
              </a:ext>
            </a:extLst>
          </p:cNvPr>
          <p:cNvSpPr/>
          <p:nvPr/>
        </p:nvSpPr>
        <p:spPr>
          <a:xfrm rot="5153202" flipV="1">
            <a:off x="4125484" y="4937308"/>
            <a:ext cx="398320" cy="18143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6E1D26F8-86C1-9EB7-64F2-5E806792F381}"/>
              </a:ext>
            </a:extLst>
          </p:cNvPr>
          <p:cNvSpPr/>
          <p:nvPr/>
        </p:nvSpPr>
        <p:spPr>
          <a:xfrm rot="5153202" flipV="1">
            <a:off x="7661768" y="2196027"/>
            <a:ext cx="540133" cy="20339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3E7D4882-6DD5-2A42-F20B-3C3511501FE2}"/>
              </a:ext>
            </a:extLst>
          </p:cNvPr>
          <p:cNvSpPr/>
          <p:nvPr/>
        </p:nvSpPr>
        <p:spPr>
          <a:xfrm rot="5153202" flipV="1">
            <a:off x="9294718" y="3484285"/>
            <a:ext cx="363319" cy="1890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9CB9753F-D460-4663-D9AC-C2ABE2B17F7C}"/>
              </a:ext>
            </a:extLst>
          </p:cNvPr>
          <p:cNvSpPr/>
          <p:nvPr/>
        </p:nvSpPr>
        <p:spPr>
          <a:xfrm rot="5153202" flipV="1">
            <a:off x="2476028" y="3409335"/>
            <a:ext cx="377256" cy="21283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BAE28F9A-0887-F41A-29FC-FEF59B5ABB64}"/>
              </a:ext>
            </a:extLst>
          </p:cNvPr>
          <p:cNvSpPr/>
          <p:nvPr/>
        </p:nvSpPr>
        <p:spPr>
          <a:xfrm rot="5153202" flipV="1">
            <a:off x="2647743" y="4912688"/>
            <a:ext cx="301109" cy="16034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16A70967-9064-3158-7FFD-1FB116DF8BFC}"/>
              </a:ext>
            </a:extLst>
          </p:cNvPr>
          <p:cNvSpPr/>
          <p:nvPr/>
        </p:nvSpPr>
        <p:spPr>
          <a:xfrm rot="5153202" flipV="1">
            <a:off x="7737335" y="1194934"/>
            <a:ext cx="363319" cy="17603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FF553BF7-6773-00A7-9C7F-7CB7350FF017}"/>
              </a:ext>
            </a:extLst>
          </p:cNvPr>
          <p:cNvSpPr/>
          <p:nvPr/>
        </p:nvSpPr>
        <p:spPr>
          <a:xfrm rot="5153202" flipV="1">
            <a:off x="7857468" y="3594481"/>
            <a:ext cx="363319" cy="1890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28EA819-8DC1-2289-C8E1-DBFC853EBD4C}"/>
              </a:ext>
            </a:extLst>
          </p:cNvPr>
          <p:cNvSpPr/>
          <p:nvPr/>
        </p:nvSpPr>
        <p:spPr>
          <a:xfrm>
            <a:off x="4650398" y="6108670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9A2483-5060-1179-89C2-973B38352E1A}"/>
              </a:ext>
            </a:extLst>
          </p:cNvPr>
          <p:cNvSpPr txBox="1"/>
          <p:nvPr/>
        </p:nvSpPr>
        <p:spPr>
          <a:xfrm>
            <a:off x="5665617" y="4396041"/>
            <a:ext cx="5658875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ЖЭӨ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оңға ауытқуы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Соколова-Лайона</a:t>
            </a:r>
            <a:r>
              <a:rPr lang="ru-RU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индексі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:үлкен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V1-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V1 ≥7 мм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RV1 + S V5-6 ≥10,5 мм;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Терең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SІ,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V5–V6.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5F90575-C0E8-687E-FA9D-50CE2F47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="" xmlns:a16="http://schemas.microsoft.com/office/drawing/2014/main" id="{1E00859B-26C2-4704-F15F-9362C049FD61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018836090"/>
              </p:ext>
            </p:extLst>
          </p:nvPr>
        </p:nvGraphicFramePr>
        <p:xfrm>
          <a:off x="3610707" y="341141"/>
          <a:ext cx="8102991" cy="6175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C809BE4-F487-EDF9-331C-05F16354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3" t="9142" r="4591" b="12402"/>
          <a:stretch/>
        </p:blipFill>
        <p:spPr>
          <a:xfrm>
            <a:off x="831205" y="1603718"/>
            <a:ext cx="6215600" cy="3460651"/>
          </a:xfr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FF82666-B965-EA36-3B86-428C823BFE75}"/>
              </a:ext>
            </a:extLst>
          </p:cNvPr>
          <p:cNvSpPr txBox="1">
            <a:spLocks/>
          </p:cNvSpPr>
          <p:nvPr/>
        </p:nvSpPr>
        <p:spPr>
          <a:xfrm>
            <a:off x="568716" y="260570"/>
            <a:ext cx="10594145" cy="57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картинасы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121D575-9157-4AE4-A5B7-A45CB0DD950B}"/>
              </a:ext>
            </a:extLst>
          </p:cNvPr>
          <p:cNvSpPr/>
          <p:nvPr/>
        </p:nvSpPr>
        <p:spPr>
          <a:xfrm>
            <a:off x="4650398" y="6062504"/>
            <a:ext cx="6846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8"/>
              </a:rPr>
              <a:t>https://vk.com/wall-152768410_1173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003075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D59594F-A094-0102-5BF3-FF90466DA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0EFAAF-5B13-AADA-2144-4159D8BB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54927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тетрадасының ауыр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формасының клиникасы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Лечение Тетрада Фалло за рубежом: цены 144 клиник, отзывы | MediGlobus">
            <a:extLst>
              <a:ext uri="{FF2B5EF4-FFF2-40B4-BE49-F238E27FC236}">
                <a16:creationId xmlns="" xmlns:a16="http://schemas.microsoft.com/office/drawing/2014/main" id="{F1599594-8C4B-516A-757D-3FA48998DE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="" xmlns:a16="http://schemas.microsoft.com/office/drawing/2014/main" id="{7B31C962-1183-B68D-BBDB-865A8DFD2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92368803"/>
              </p:ext>
            </p:extLst>
          </p:nvPr>
        </p:nvGraphicFramePr>
        <p:xfrm>
          <a:off x="1280160" y="1399100"/>
          <a:ext cx="8890782" cy="490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140325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9216E9F-5C0F-7372-13E6-B9AB1D5D4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56A514E-DE3A-5198-5766-7C75D5F4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0"/>
            <a:ext cx="10515600" cy="4351338"/>
          </a:xfrm>
        </p:spPr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r>
              <a:rPr lang="ru-RU" dirty="0" err="1" smtClean="0"/>
              <a:t>Гипоксиялық ұстама кезіндегі</a:t>
            </a:r>
            <a:r>
              <a:rPr lang="ru-RU" dirty="0" smtClean="0"/>
              <a:t> </a:t>
            </a:r>
            <a:r>
              <a:rPr lang="ru-RU" dirty="0" err="1" smtClean="0"/>
              <a:t>мәжбүрлі қалып </a:t>
            </a:r>
            <a:r>
              <a:rPr lang="ru-RU" dirty="0" smtClean="0"/>
              <a:t>– </a:t>
            </a:r>
            <a:r>
              <a:rPr lang="ru-RU" dirty="0" err="1" smtClean="0"/>
              <a:t>аяқ қол бүгілген күйде отыру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13316" name="Picture 4" descr="8. Аннотация">
            <a:extLst>
              <a:ext uri="{FF2B5EF4-FFF2-40B4-BE49-F238E27FC236}">
                <a16:creationId xmlns="" xmlns:a16="http://schemas.microsoft.com/office/drawing/2014/main" id="{6EF3BAD7-5DD2-4155-467B-4B4A9050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93" y="1630402"/>
            <a:ext cx="4740812" cy="3597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7D7B191-E39A-0EC5-A424-A87A354B44C7}"/>
              </a:ext>
            </a:extLst>
          </p:cNvPr>
          <p:cNvSpPr/>
          <p:nvPr/>
        </p:nvSpPr>
        <p:spPr>
          <a:xfrm>
            <a:off x="4650398" y="6062504"/>
            <a:ext cx="6846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https://www.slideshare.net/slideshow/tetralogy-of-fallot-dr-akif-baig/254030814</a:t>
            </a:r>
            <a:r>
              <a:rPr lang="ru-RU" sz="1000" i="1" dirty="0"/>
              <a:t> </a:t>
            </a:r>
          </a:p>
        </p:txBody>
      </p:sp>
      <p:sp>
        <p:nvSpPr>
          <p:cNvPr id="5" name="Выноска со стрелкой вниз 1">
            <a:extLst>
              <a:ext uri="{FF2B5EF4-FFF2-40B4-BE49-F238E27FC236}">
                <a16:creationId xmlns="" xmlns:a16="http://schemas.microsoft.com/office/drawing/2014/main" id="{EE7EDA86-B444-2B8A-B170-910E003956D1}"/>
              </a:ext>
            </a:extLst>
          </p:cNvPr>
          <p:cNvSpPr/>
          <p:nvPr/>
        </p:nvSpPr>
        <p:spPr>
          <a:xfrm>
            <a:off x="1378577" y="1451078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 иық артериясының қысылуы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низ 1">
            <a:extLst>
              <a:ext uri="{FF2B5EF4-FFF2-40B4-BE49-F238E27FC236}">
                <a16:creationId xmlns="" xmlns:a16="http://schemas.microsoft.com/office/drawing/2014/main" id="{461C7150-AF94-A9E2-1BC7-F90C617F47B4}"/>
              </a:ext>
            </a:extLst>
          </p:cNvPr>
          <p:cNvSpPr/>
          <p:nvPr/>
        </p:nvSpPr>
        <p:spPr>
          <a:xfrm>
            <a:off x="1376232" y="2208389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жүйелік қарсыластық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1">
            <a:extLst>
              <a:ext uri="{FF2B5EF4-FFF2-40B4-BE49-F238E27FC236}">
                <a16:creationId xmlns="" xmlns:a16="http://schemas.microsoft.com/office/drawing/2014/main" id="{4ECB202B-4B5D-AB9B-0A13-0D93ACE56D90}"/>
              </a:ext>
            </a:extLst>
          </p:cNvPr>
          <p:cNvSpPr/>
          <p:nvPr/>
        </p:nvSpPr>
        <p:spPr>
          <a:xfrm>
            <a:off x="1387955" y="3050105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жүйелік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 со стрелкой вниз 1">
            <a:extLst>
              <a:ext uri="{FF2B5EF4-FFF2-40B4-BE49-F238E27FC236}">
                <a16:creationId xmlns="" xmlns:a16="http://schemas.microsoft.com/office/drawing/2014/main" id="{DE165F0A-92EE-3C90-CFB5-FF3A9E4F7D16}"/>
              </a:ext>
            </a:extLst>
          </p:cNvPr>
          <p:cNvSpPr/>
          <p:nvPr/>
        </p:nvSpPr>
        <p:spPr>
          <a:xfrm>
            <a:off x="1385611" y="3849620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Аортадағы қысым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78590430-5F91-85C4-D509-B724F7F4B6EC}"/>
              </a:ext>
            </a:extLst>
          </p:cNvPr>
          <p:cNvCxnSpPr/>
          <p:nvPr/>
        </p:nvCxnSpPr>
        <p:spPr>
          <a:xfrm flipV="1">
            <a:off x="1563711" y="2341635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E71383F7-B4C3-6BC1-6A87-8F517C3B1211}"/>
              </a:ext>
            </a:extLst>
          </p:cNvPr>
          <p:cNvCxnSpPr/>
          <p:nvPr/>
        </p:nvCxnSpPr>
        <p:spPr>
          <a:xfrm flipV="1">
            <a:off x="1575434" y="3169285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5183E49E-07DB-EFA7-AB4D-DD48A61428A0}"/>
              </a:ext>
            </a:extLst>
          </p:cNvPr>
          <p:cNvCxnSpPr/>
          <p:nvPr/>
        </p:nvCxnSpPr>
        <p:spPr>
          <a:xfrm flipV="1">
            <a:off x="1584812" y="3938319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Выноска со стрелкой вниз 1">
            <a:extLst>
              <a:ext uri="{FF2B5EF4-FFF2-40B4-BE49-F238E27FC236}">
                <a16:creationId xmlns="" xmlns:a16="http://schemas.microsoft.com/office/drawing/2014/main" id="{80C00706-49A7-5170-9124-3EFCB5C227BF}"/>
              </a:ext>
            </a:extLst>
          </p:cNvPr>
          <p:cNvSpPr/>
          <p:nvPr/>
        </p:nvSpPr>
        <p:spPr>
          <a:xfrm>
            <a:off x="1383266" y="4663201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қарынщадағы қысым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C864A96E-F039-8B3A-7E9D-47B815F9CC48}"/>
              </a:ext>
            </a:extLst>
          </p:cNvPr>
          <p:cNvCxnSpPr/>
          <p:nvPr/>
        </p:nvCxnSpPr>
        <p:spPr>
          <a:xfrm flipV="1">
            <a:off x="1559022" y="4728454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Выноска со стрелкой вниз 1">
            <a:extLst>
              <a:ext uri="{FF2B5EF4-FFF2-40B4-BE49-F238E27FC236}">
                <a16:creationId xmlns="" xmlns:a16="http://schemas.microsoft.com/office/drawing/2014/main" id="{B7BC5250-4DCF-EEEA-376A-DEBC5726F0F1}"/>
              </a:ext>
            </a:extLst>
          </p:cNvPr>
          <p:cNvSpPr/>
          <p:nvPr/>
        </p:nvSpPr>
        <p:spPr>
          <a:xfrm>
            <a:off x="1366853" y="5467403"/>
            <a:ext cx="3826323" cy="8413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err="1" smtClean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Өкпелік қан көлемнің артуы</a:t>
            </a:r>
            <a:endParaRPr lang="ru-RU" sz="20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5164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2FF6BA-9407-2D75-A3B5-C2013BB4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C2DFBA-3563-2DC9-8123-4FF1ABF3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43546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Гипоксиялық ентігу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неге 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1">
            <a:extLst>
              <a:ext uri="{FF2B5EF4-FFF2-40B4-BE49-F238E27FC236}">
                <a16:creationId xmlns="" xmlns:a16="http://schemas.microsoft.com/office/drawing/2014/main" id="{69561087-F411-6093-E110-40D478A226BB}"/>
              </a:ext>
            </a:extLst>
          </p:cNvPr>
          <p:cNvSpPr/>
          <p:nvPr/>
        </p:nvSpPr>
        <p:spPr>
          <a:xfrm>
            <a:off x="1840611" y="1149256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Оң қарыншада инфиндибулярлы</a:t>
            </a:r>
            <a:r>
              <a:rPr lang="ru-RU" sz="2400" dirty="0" smtClean="0"/>
              <a:t> спазм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">
            <a:extLst>
              <a:ext uri="{FF2B5EF4-FFF2-40B4-BE49-F238E27FC236}">
                <a16:creationId xmlns="" xmlns:a16="http://schemas.microsoft.com/office/drawing/2014/main" id="{613B06B4-AD50-5CD0-E747-E0D206BE87F8}"/>
              </a:ext>
            </a:extLst>
          </p:cNvPr>
          <p:cNvSpPr/>
          <p:nvPr/>
        </p:nvSpPr>
        <p:spPr>
          <a:xfrm>
            <a:off x="1894538" y="2384868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Венозды</a:t>
            </a:r>
            <a:r>
              <a:rPr lang="ru-RU" sz="2400" dirty="0" smtClean="0"/>
              <a:t> </a:t>
            </a:r>
            <a:r>
              <a:rPr lang="ru-RU" sz="2400" dirty="0" err="1" smtClean="0"/>
              <a:t>қанның аортаға көп түсуі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 со стрелкой вниз 1">
            <a:extLst>
              <a:ext uri="{FF2B5EF4-FFF2-40B4-BE49-F238E27FC236}">
                <a16:creationId xmlns="" xmlns:a16="http://schemas.microsoft.com/office/drawing/2014/main" id="{B8958307-1AB7-5246-6769-41E7DE9355C8}"/>
              </a:ext>
            </a:extLst>
          </p:cNvPr>
          <p:cNvSpPr/>
          <p:nvPr/>
        </p:nvSpPr>
        <p:spPr>
          <a:xfrm>
            <a:off x="1878126" y="3493871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 smtClean="0"/>
              <a:t>ОЖЖ гипоксиясының артуы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со стрелкой вниз 1">
            <a:extLst>
              <a:ext uri="{FF2B5EF4-FFF2-40B4-BE49-F238E27FC236}">
                <a16:creationId xmlns="" xmlns:a16="http://schemas.microsoft.com/office/drawing/2014/main" id="{DCA5EA46-06E1-B59D-37E9-628F66FF2BD5}"/>
              </a:ext>
            </a:extLst>
          </p:cNvPr>
          <p:cNvSpPr/>
          <p:nvPr/>
        </p:nvSpPr>
        <p:spPr>
          <a:xfrm>
            <a:off x="1849990" y="4703693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Гипоксиялық ұстама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24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367A143-1028-348C-2FCB-392E34724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0D245AE-C139-0160-14F5-4F7F97AC9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369"/>
            <a:ext cx="10515600" cy="39421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 err="1" smtClean="0">
                <a:highlight>
                  <a:srgbClr val="FFFF00"/>
                </a:highlight>
              </a:rPr>
              <a:t>Балалар</a:t>
            </a:r>
            <a:r>
              <a:rPr lang="ru-RU" dirty="0" smtClean="0">
                <a:highlight>
                  <a:srgbClr val="FFFF00"/>
                </a:highlight>
              </a:rPr>
              <a:t>:</a:t>
            </a:r>
            <a:endParaRPr lang="ru-RU" dirty="0">
              <a:highlight>
                <a:srgbClr val="FFFF00"/>
              </a:highligh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/>
              <a:t>Психомоторлы</a:t>
            </a:r>
            <a:r>
              <a:rPr lang="ru-RU" dirty="0" smtClean="0"/>
              <a:t> </a:t>
            </a:r>
            <a:r>
              <a:rPr lang="ru-RU" dirty="0" err="1" smtClean="0"/>
              <a:t>және физикалық дамудың артта</a:t>
            </a:r>
            <a:r>
              <a:rPr lang="ru-RU" dirty="0" smtClean="0"/>
              <a:t> </a:t>
            </a:r>
            <a:r>
              <a:rPr lang="ru-RU" dirty="0" err="1" smtClean="0"/>
              <a:t>қалуы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/>
              <a:t>Жиі</a:t>
            </a:r>
            <a:r>
              <a:rPr lang="ru-RU" dirty="0" smtClean="0"/>
              <a:t> </a:t>
            </a:r>
            <a:r>
              <a:rPr lang="ru-RU" dirty="0" err="1" smtClean="0"/>
              <a:t>қайталанатын ЖРВИ,созылмалы</a:t>
            </a:r>
            <a:r>
              <a:rPr lang="ru-RU" dirty="0" smtClean="0"/>
              <a:t> </a:t>
            </a:r>
            <a:r>
              <a:rPr lang="ru-RU" dirty="0" err="1" smtClean="0"/>
              <a:t>тонзиллит,гайморит,пневмониялар</a:t>
            </a:r>
            <a:endParaRPr lang="ru-RU" dirty="0"/>
          </a:p>
          <a:p>
            <a:pPr marL="0" indent="0">
              <a:buNone/>
            </a:pPr>
            <a:r>
              <a:rPr lang="ru-RU" b="1" dirty="0" err="1" smtClean="0">
                <a:highlight>
                  <a:srgbClr val="FFFF00"/>
                </a:highlight>
              </a:rPr>
              <a:t>Ересектер</a:t>
            </a:r>
            <a:r>
              <a:rPr lang="ru-RU" dirty="0" smtClean="0">
                <a:highlight>
                  <a:srgbClr val="FFFF00"/>
                </a:highlight>
              </a:rPr>
              <a:t> </a:t>
            </a:r>
            <a:r>
              <a:rPr lang="ru-RU" dirty="0">
                <a:highlight>
                  <a:srgbClr val="FFFF00"/>
                </a:highlight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/>
              <a:t>Өкпе туберкулезі</a:t>
            </a:r>
            <a:r>
              <a:rPr lang="ru-RU" dirty="0" smtClean="0"/>
              <a:t> </a:t>
            </a:r>
            <a:r>
              <a:rPr lang="ru-RU" dirty="0" err="1" smtClean="0"/>
              <a:t>қосылуы мүмкін.</a:t>
            </a:r>
            <a:endParaRPr lang="x-none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6BDEA7-E16C-EB06-71E2-7FBEACE66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929103"/>
            <a:ext cx="10594145" cy="5774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Басқа клиникалық көріністер</a:t>
            </a:r>
            <a:endParaRPr lang="x-none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509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1B960C7-A392-B037-3E59-843B8F9B4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45BE2C-0463-F71D-B9BD-3B60AEF5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77" y="760290"/>
            <a:ext cx="5437310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Объективті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CD63F4B-6259-40A9-663E-7201C28AD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741220"/>
            <a:ext cx="7349196" cy="46736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 smtClean="0">
                <a:highlight>
                  <a:srgbClr val="FFFF00"/>
                </a:highlight>
              </a:rPr>
              <a:t>Қарау:</a:t>
            </a:r>
            <a:endParaRPr lang="ru-RU" dirty="0">
              <a:highlight>
                <a:srgbClr val="FFFF00"/>
              </a:highligh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/>
              <a:t>Бозару</a:t>
            </a:r>
            <a:r>
              <a:rPr lang="ru-RU" dirty="0" smtClean="0"/>
              <a:t> </a:t>
            </a:r>
            <a:r>
              <a:rPr lang="ru-RU" dirty="0" err="1" smtClean="0"/>
              <a:t>және </a:t>
            </a:r>
            <a:r>
              <a:rPr lang="ru-RU" dirty="0" smtClean="0"/>
              <a:t>цианоз(</a:t>
            </a:r>
            <a:r>
              <a:rPr lang="ru-RU" dirty="0" err="1" smtClean="0"/>
              <a:t>артериальды</a:t>
            </a:r>
            <a:r>
              <a:rPr lang="ru-RU" dirty="0" smtClean="0"/>
              <a:t> гипоксемия);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/>
              <a:t>Саусақтарда </a:t>
            </a:r>
            <a:r>
              <a:rPr lang="ru-RU" dirty="0" smtClean="0"/>
              <a:t>(«барабан </a:t>
            </a:r>
            <a:r>
              <a:rPr lang="ru-RU" dirty="0" err="1" smtClean="0"/>
              <a:t>таяқшалары</a:t>
            </a:r>
            <a:r>
              <a:rPr lang="ru-RU" dirty="0" smtClean="0"/>
              <a:t>» </a:t>
            </a:r>
            <a:r>
              <a:rPr lang="ru-RU" dirty="0"/>
              <a:t>и </a:t>
            </a:r>
            <a:r>
              <a:rPr lang="ru-RU" dirty="0" smtClean="0"/>
              <a:t>«</a:t>
            </a:r>
            <a:r>
              <a:rPr lang="ru-RU" dirty="0" err="1" smtClean="0"/>
              <a:t>сағат әйнекшесі</a:t>
            </a:r>
            <a:r>
              <a:rPr lang="ru-RU" dirty="0" smtClean="0"/>
              <a:t>») </a:t>
            </a:r>
            <a:r>
              <a:rPr lang="ru-RU" dirty="0"/>
              <a:t>(</a:t>
            </a:r>
            <a:r>
              <a:rPr lang="ru-RU" dirty="0" err="1" smtClean="0"/>
              <a:t>артериальды</a:t>
            </a:r>
            <a:r>
              <a:rPr lang="ru-RU" dirty="0" smtClean="0"/>
              <a:t> гипоксемия);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/>
              <a:t>Мәжбүрлі қалып (өкпелік көлемді арттыру</a:t>
            </a:r>
            <a:r>
              <a:rPr lang="ru-RU" dirty="0" smtClean="0"/>
              <a:t> </a:t>
            </a:r>
            <a:r>
              <a:rPr lang="ru-RU" dirty="0" err="1" smtClean="0"/>
              <a:t>үшін</a:t>
            </a:r>
            <a:r>
              <a:rPr lang="ru-RU" dirty="0" smtClean="0"/>
              <a:t>);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адинамия;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/>
              <a:t>Кеуденің </a:t>
            </a:r>
            <a:r>
              <a:rPr lang="ru-RU" dirty="0" smtClean="0"/>
              <a:t>деформация (</a:t>
            </a:r>
            <a:r>
              <a:rPr lang="ru-RU" dirty="0" err="1" smtClean="0"/>
              <a:t>жүрек төмпешігі </a:t>
            </a:r>
            <a:r>
              <a:rPr lang="ru-RU" dirty="0" smtClean="0"/>
              <a:t>– ОҚ гипертрофия).</a:t>
            </a:r>
            <a:endParaRPr lang="ru-RU" dirty="0"/>
          </a:p>
          <a:p>
            <a:pPr marL="0" indent="0">
              <a:buNone/>
            </a:pPr>
            <a:r>
              <a:rPr lang="ru-RU" dirty="0">
                <a:highlight>
                  <a:srgbClr val="FFFF00"/>
                </a:highlight>
              </a:rPr>
              <a:t>Аускультация: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</a:t>
            </a:r>
            <a:r>
              <a:rPr lang="ru-RU" dirty="0" err="1" smtClean="0"/>
              <a:t>Төстің сол</a:t>
            </a:r>
            <a:r>
              <a:rPr lang="ru-RU" dirty="0" smtClean="0"/>
              <a:t> </a:t>
            </a:r>
            <a:r>
              <a:rPr lang="ru-RU" dirty="0" err="1" smtClean="0"/>
              <a:t>қырында </a:t>
            </a:r>
            <a:r>
              <a:rPr lang="ru-RU" dirty="0" smtClean="0"/>
              <a:t>II-III </a:t>
            </a:r>
            <a:r>
              <a:rPr lang="ru-RU" dirty="0" err="1" smtClean="0"/>
              <a:t>қабырғааралықтарда дөрекі систолалық шу</a:t>
            </a:r>
            <a:r>
              <a:rPr lang="ru-RU" dirty="0" smtClean="0"/>
              <a:t>  , </a:t>
            </a: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 II </a:t>
            </a:r>
            <a:r>
              <a:rPr lang="ru-RU" dirty="0" err="1" smtClean="0"/>
              <a:t>тонның өкпе артериясы</a:t>
            </a:r>
            <a:r>
              <a:rPr lang="ru-RU" dirty="0" smtClean="0"/>
              <a:t> </a:t>
            </a:r>
            <a:r>
              <a:rPr lang="ru-RU" dirty="0" err="1" smtClean="0"/>
              <a:t>қақпақшасы үстінде әлсіреуі</a:t>
            </a:r>
            <a:r>
              <a:rPr lang="ru-RU" dirty="0" smtClean="0"/>
              <a:t>.</a:t>
            </a:r>
            <a:endParaRPr lang="x-none" dirty="0"/>
          </a:p>
        </p:txBody>
      </p:sp>
      <p:pic>
        <p:nvPicPr>
          <p:cNvPr id="3" name="Рисунок 2" descr="Вырезка экрана">
            <a:extLst>
              <a:ext uri="{FF2B5EF4-FFF2-40B4-BE49-F238E27FC236}">
                <a16:creationId xmlns="" xmlns:a16="http://schemas.microsoft.com/office/drawing/2014/main" id="{0D055AD4-3B67-FB0B-6E3F-9F6CF59242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53" y="3727939"/>
            <a:ext cx="3849858" cy="2634746"/>
          </a:xfrm>
          <a:prstGeom prst="rect">
            <a:avLst/>
          </a:prstGeom>
        </p:spPr>
      </p:pic>
      <p:pic>
        <p:nvPicPr>
          <p:cNvPr id="6" name="Рисунок 5" descr="Вырезка экрана">
            <a:extLst>
              <a:ext uri="{FF2B5EF4-FFF2-40B4-BE49-F238E27FC236}">
                <a16:creationId xmlns="" xmlns:a16="http://schemas.microsoft.com/office/drawing/2014/main" id="{F9CF2D39-58B3-E98E-2805-D028ED4C8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19" y="549275"/>
            <a:ext cx="4085867" cy="27159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7A0C8F95-3DC1-434A-7DD3-0EA476C7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0"/>
            <a:ext cx="2295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9D98E8A-DD9C-A70D-BF77-D1878970A079}"/>
              </a:ext>
            </a:extLst>
          </p:cNvPr>
          <p:cNvSpPr/>
          <p:nvPr/>
        </p:nvSpPr>
        <p:spPr>
          <a:xfrm>
            <a:off x="5148776" y="6430611"/>
            <a:ext cx="6846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5"/>
              </a:rPr>
              <a:t>https://disfigurementsmylene.blogspot.com/2013/04/barabannie-palochki.html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8759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E459F8-FF51-DAB2-EDFE-882CAA741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953C4B-7F21-43E2-216B-F707F392A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947" b="12277"/>
          <a:stretch/>
        </p:blipFill>
        <p:spPr>
          <a:xfrm>
            <a:off x="866389" y="1814732"/>
            <a:ext cx="6664996" cy="4093699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2A69076-ABF2-3EEA-AD84-A7C8C771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746222"/>
            <a:ext cx="10467535" cy="521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ЭХОКАРДИОСКОПИЯ</a:t>
            </a:r>
            <a:b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бойлық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D03A6CE-293D-E128-7058-CE91759141E6}"/>
              </a:ext>
            </a:extLst>
          </p:cNvPr>
          <p:cNvSpPr/>
          <p:nvPr/>
        </p:nvSpPr>
        <p:spPr>
          <a:xfrm>
            <a:off x="3013490" y="6108670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34717E2-2759-E752-3580-5EA3927EC48D}"/>
              </a:ext>
            </a:extLst>
          </p:cNvPr>
          <p:cNvSpPr txBox="1">
            <a:spLocks/>
          </p:cNvSpPr>
          <p:nvPr/>
        </p:nvSpPr>
        <p:spPr>
          <a:xfrm>
            <a:off x="7680960" y="2521952"/>
            <a:ext cx="3587262" cy="7276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Қарыншааралық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перде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дефектісі</a:t>
            </a:r>
            <a:endParaRPr lang="x-none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40A10DF-CD3A-2223-7AD0-1F5B69F9B5A4}"/>
              </a:ext>
            </a:extLst>
          </p:cNvPr>
          <p:cNvSpPr txBox="1">
            <a:spLocks/>
          </p:cNvSpPr>
          <p:nvPr/>
        </p:nvSpPr>
        <p:spPr>
          <a:xfrm>
            <a:off x="7692683" y="3616886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000" b="1" dirty="0" err="1">
                <a:solidFill>
                  <a:srgbClr val="C00000"/>
                </a:solidFill>
              </a:rPr>
              <a:t>Аортаның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декстрапозициясы</a:t>
            </a:r>
            <a:endParaRPr lang="x-none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16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8B81A4-157C-AA75-E1B4-8716DC75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0E3B3DB-EAF3-4278-F5AD-A64F3FEE6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0418" b="12961"/>
          <a:stretch/>
        </p:blipFill>
        <p:spPr>
          <a:xfrm>
            <a:off x="904874" y="1770822"/>
            <a:ext cx="6199309" cy="3799984"/>
          </a:xfrm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xmlns="" id="{ED7F8A8E-E457-F79A-2496-C8F7FFBD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бойлық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F16C31-7BFA-41A2-2172-70DD04C2CB4B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83A0057-539F-1A8B-B295-E3F13DB6EF29}"/>
              </a:ext>
            </a:extLst>
          </p:cNvPr>
          <p:cNvSpPr txBox="1">
            <a:spLocks/>
          </p:cNvSpPr>
          <p:nvPr/>
        </p:nvSpPr>
        <p:spPr>
          <a:xfrm>
            <a:off x="7650480" y="3673157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err="1">
                <a:solidFill>
                  <a:srgbClr val="C00000"/>
                </a:solidFill>
              </a:rPr>
              <a:t>Оң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қарыншаның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қалыпты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өлшемі</a:t>
            </a:r>
            <a:endParaRPr lang="x-none" sz="2400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D0A3C29-2637-816F-4157-599D5752E77D}"/>
              </a:ext>
            </a:extLst>
          </p:cNvPr>
          <p:cNvSpPr txBox="1">
            <a:spLocks/>
          </p:cNvSpPr>
          <p:nvPr/>
        </p:nvSpPr>
        <p:spPr>
          <a:xfrm>
            <a:off x="7577797" y="2065068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C00000"/>
                </a:solidFill>
              </a:rPr>
              <a:t>Сол </a:t>
            </a:r>
            <a:r>
              <a:rPr lang="ru-RU" sz="2400" b="1" dirty="0" err="1">
                <a:solidFill>
                  <a:srgbClr val="C00000"/>
                </a:solidFill>
              </a:rPr>
              <a:t>қарыншаның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қалыпты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өлшемі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83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78DDF9-98B2-1BEE-EB39-37D1B7E5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549275"/>
            <a:ext cx="10594145" cy="577410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тетрадасы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21.3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МКБ 10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1656611-8ADA-E7E8-F4D3-564CAE79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336" y="13051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Элементтер</a:t>
            </a:r>
            <a:r>
              <a:rPr lang="kk-KZ" dirty="0" smtClean="0"/>
              <a:t>і</a:t>
            </a:r>
            <a:r>
              <a:rPr lang="ru-RU" dirty="0" smtClean="0"/>
              <a:t>: </a:t>
            </a:r>
            <a:endParaRPr lang="ru-RU" dirty="0"/>
          </a:p>
          <a:p>
            <a:endParaRPr lang="x-none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9FB83F27-8D1C-5E01-B6FC-6A96A4863E8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19904788"/>
              </p:ext>
            </p:extLst>
          </p:nvPr>
        </p:nvGraphicFramePr>
        <p:xfrm>
          <a:off x="1069144" y="1785962"/>
          <a:ext cx="8693833" cy="452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Тетрада Фалло — Википедия">
            <a:extLst>
              <a:ext uri="{FF2B5EF4-FFF2-40B4-BE49-F238E27FC236}">
                <a16:creationId xmlns="" xmlns:a16="http://schemas.microsoft.com/office/drawing/2014/main" id="{085E2FD8-97F1-51DF-988E-2A69F62B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25" y="2021040"/>
            <a:ext cx="3781208" cy="4056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63641A3-3FC0-B11D-2B0B-EF7271E90639}"/>
              </a:ext>
            </a:extLst>
          </p:cNvPr>
          <p:cNvSpPr/>
          <p:nvPr/>
        </p:nvSpPr>
        <p:spPr>
          <a:xfrm>
            <a:off x="3117972" y="5908615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сердца,, 2009г., 384с. 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8"/>
              </a:rPr>
              <a:t>https://ru.wikipedia.org/wiki/</a:t>
            </a:r>
            <a:r>
              <a:rPr lang="ru-RU" sz="1000" i="1" dirty="0">
                <a:hlinkClick r:id="rId8"/>
              </a:rPr>
              <a:t>Кардиология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29209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7EE0D1-DC43-CC50-CF69-35678701F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9E97BB-2836-8B73-C472-96EAA70C1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615" b="11153"/>
          <a:stretch/>
        </p:blipFill>
        <p:spPr>
          <a:xfrm>
            <a:off x="695325" y="1832841"/>
            <a:ext cx="6072758" cy="3752032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9E235260-D785-76AE-3B74-F72A076FD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бойлық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FB87668-81AF-57E2-9764-A7C92EA46911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FE3630-9C5D-248D-8644-EB3228824B07}"/>
              </a:ext>
            </a:extLst>
          </p:cNvPr>
          <p:cNvSpPr txBox="1">
            <a:spLocks/>
          </p:cNvSpPr>
          <p:nvPr/>
        </p:nvSpPr>
        <p:spPr>
          <a:xfrm>
            <a:off x="7132320" y="2747034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err="1">
                <a:solidFill>
                  <a:srgbClr val="C00000"/>
                </a:solidFill>
              </a:rPr>
              <a:t>Оң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қарыншаның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алдыңғы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қабырғасының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гипертрофиясы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00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EE16AD-464B-183E-10E8-8E34B563B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6C9FFA-9DA3-473B-4639-5A366E1FF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001" b="12384"/>
          <a:stretch/>
        </p:blipFill>
        <p:spPr>
          <a:xfrm>
            <a:off x="770741" y="1702960"/>
            <a:ext cx="6333442" cy="388191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462AE09-8937-F7FE-67E4-E77DD22E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бойлық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47F38C0-4274-348B-8FC2-0FA69EECCEA7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479165-164B-F30D-5AC9-6341716B2480}"/>
              </a:ext>
            </a:extLst>
          </p:cNvPr>
          <p:cNvSpPr txBox="1">
            <a:spLocks/>
          </p:cNvSpPr>
          <p:nvPr/>
        </p:nvSpPr>
        <p:spPr>
          <a:xfrm>
            <a:off x="7343335" y="3014320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err="1">
                <a:solidFill>
                  <a:srgbClr val="C00000"/>
                </a:solidFill>
              </a:rPr>
              <a:t>Қарыншааралық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перде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дефектісі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арқылы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қан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ағысы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687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24F352-6AB6-6629-B227-51AB4EF2F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6E8BA4B-D042-066C-64F4-14FEF94C0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1EFCDA-5ED1-7EBB-1668-B663263C79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000" b="12077"/>
          <a:stretch/>
        </p:blipFill>
        <p:spPr>
          <a:xfrm>
            <a:off x="815926" y="1483603"/>
            <a:ext cx="7441809" cy="4579574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xmlns="" id="{A0560EC9-BA4C-3CA0-A176-65002712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қысқа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аорта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F2D0D41-7F91-DC4E-9D2D-C270B0BC6411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3602B7-A654-D257-9528-C2127A26268B}"/>
              </a:ext>
            </a:extLst>
          </p:cNvPr>
          <p:cNvSpPr txBox="1">
            <a:spLocks/>
          </p:cNvSpPr>
          <p:nvPr/>
        </p:nvSpPr>
        <p:spPr>
          <a:xfrm>
            <a:off x="8412479" y="3429000"/>
            <a:ext cx="2813537" cy="10090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Қарыншааралық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перде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дефектісі</a:t>
            </a:r>
            <a:endParaRPr lang="x-none" sz="2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101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C145D5-A487-9B83-1E34-A71CAECB5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D03824-C2EF-D6EE-82FF-B3D950307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384" b="12385"/>
          <a:stretch/>
        </p:blipFill>
        <p:spPr>
          <a:xfrm>
            <a:off x="813741" y="1918056"/>
            <a:ext cx="5980378" cy="369495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C7622676-E243-D5E1-B58A-9DBBEF93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қысқа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аорта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40BE1E9-1BBA-26EE-FBC0-D4375C703365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0A495187-950F-C49E-24CF-2E3B7C77A453}"/>
              </a:ext>
            </a:extLst>
          </p:cNvPr>
          <p:cNvSpPr txBox="1">
            <a:spLocks/>
          </p:cNvSpPr>
          <p:nvPr/>
        </p:nvSpPr>
        <p:spPr>
          <a:xfrm>
            <a:off x="7343335" y="2924480"/>
            <a:ext cx="4153340" cy="14365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kk-KZ" sz="2400" b="1" dirty="0" smtClean="0">
                <a:solidFill>
                  <a:srgbClr val="C00000"/>
                </a:solidFill>
              </a:rPr>
              <a:t>Өкпелік артериясының стенозы (ортасында тесігі бар мембрана болуы мүмкін)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378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280803-0575-E71B-96BD-1630E84E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BB0AEA-B212-CFBC-2791-0D4F9634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693" b="11153"/>
          <a:stretch/>
        </p:blipFill>
        <p:spPr>
          <a:xfrm>
            <a:off x="852413" y="1357503"/>
            <a:ext cx="7503796" cy="4691605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750B2523-BB4E-0C44-036A-DD851E59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қысқа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аорта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E41D377-9D06-E823-02AB-0A6C26084F26}"/>
              </a:ext>
            </a:extLst>
          </p:cNvPr>
          <p:cNvSpPr/>
          <p:nvPr/>
        </p:nvSpPr>
        <p:spPr>
          <a:xfrm>
            <a:off x="3013490" y="5908615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5BDAE39-7981-D5D1-FF69-4578F4A2D0CC}"/>
              </a:ext>
            </a:extLst>
          </p:cNvPr>
          <p:cNvSpPr txBox="1">
            <a:spLocks/>
          </p:cNvSpPr>
          <p:nvPr/>
        </p:nvSpPr>
        <p:spPr>
          <a:xfrm>
            <a:off x="8384345" y="2980751"/>
            <a:ext cx="3216812" cy="13098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>
                <a:solidFill>
                  <a:srgbClr val="C00000"/>
                </a:solidFill>
              </a:rPr>
              <a:t>Өкпе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артериясының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постстенотикалық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кеңеюі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656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4E2868-4EBC-5D2E-2D02-D1A6864B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4BF0C7-7012-F35B-2262-7A57F45B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449532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Апикальды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129D51-F347-D41E-BE17-262007CE5B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61" t="12512" r="13116" b="3179"/>
          <a:stretch/>
        </p:blipFill>
        <p:spPr>
          <a:xfrm>
            <a:off x="740773" y="1196324"/>
            <a:ext cx="7376286" cy="5112401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917CAEB6-6FF3-9600-A271-4ED15B05A7CD}"/>
              </a:ext>
            </a:extLst>
          </p:cNvPr>
          <p:cNvCxnSpPr/>
          <p:nvPr/>
        </p:nvCxnSpPr>
        <p:spPr>
          <a:xfrm flipH="1">
            <a:off x="1589649" y="1294228"/>
            <a:ext cx="576776" cy="25040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7B173F-F7C9-C51B-06A8-135993AA13AA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949C1A58-C6CD-6E85-EC27-FDE293C1B865}"/>
              </a:ext>
            </a:extLst>
          </p:cNvPr>
          <p:cNvSpPr txBox="1">
            <a:spLocks/>
          </p:cNvSpPr>
          <p:nvPr/>
        </p:nvSpPr>
        <p:spPr>
          <a:xfrm>
            <a:off x="8426546" y="2724016"/>
            <a:ext cx="2915383" cy="7049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Қарыншааралық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перде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дефектісі</a:t>
            </a:r>
            <a:endParaRPr lang="x-none" sz="2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01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A2753F-9DBE-8F3C-8BEF-11545523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D2278-B9F6-75C1-B503-C8A1A4A2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54927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Үзіліссіз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толқынды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допплерография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42539A-7655-9041-CD6A-7A7D837D0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924" b="11461"/>
          <a:stretch/>
        </p:blipFill>
        <p:spPr>
          <a:xfrm>
            <a:off x="794459" y="1560025"/>
            <a:ext cx="6520741" cy="39967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DC0BEBF-2104-5E5C-FA0E-65270A7706B5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073890F-AED6-3425-48AA-BA7ED4EC9CD5}"/>
              </a:ext>
            </a:extLst>
          </p:cNvPr>
          <p:cNvSpPr txBox="1">
            <a:spLocks/>
          </p:cNvSpPr>
          <p:nvPr/>
        </p:nvSpPr>
        <p:spPr>
          <a:xfrm>
            <a:off x="7596554" y="3075708"/>
            <a:ext cx="3660969" cy="10461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Өкпе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артериясында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жоғары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қысым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градиенті</a:t>
            </a:r>
            <a:r>
              <a:rPr lang="ru-RU" sz="2400" b="1" dirty="0">
                <a:solidFill>
                  <a:srgbClr val="C00000"/>
                </a:solidFill>
              </a:rPr>
              <a:t> - 90 мм </a:t>
            </a:r>
            <a:r>
              <a:rPr lang="ru-RU" sz="2400" b="1" dirty="0" err="1">
                <a:solidFill>
                  <a:srgbClr val="C00000"/>
                </a:solidFill>
              </a:rPr>
              <a:t>с.б</a:t>
            </a:r>
            <a:r>
              <a:rPr lang="ru-RU" sz="2400" b="1" dirty="0">
                <a:solidFill>
                  <a:srgbClr val="C00000"/>
                </a:solidFill>
              </a:rPr>
              <a:t>. (</a:t>
            </a:r>
            <a:r>
              <a:rPr lang="ru-RU" sz="2400" b="1" dirty="0" err="1">
                <a:solidFill>
                  <a:srgbClr val="C00000"/>
                </a:solidFill>
              </a:rPr>
              <a:t>Өкпе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артериясы</a:t>
            </a:r>
            <a:r>
              <a:rPr lang="ru-RU" sz="2400" b="1" dirty="0">
                <a:solidFill>
                  <a:srgbClr val="C00000"/>
                </a:solidFill>
              </a:rPr>
              <a:t> стенозы)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578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52" y="549275"/>
            <a:ext cx="10114670" cy="56546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Аорта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қарыншааралық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перденің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дефектісі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бойлық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атериалы книги Эхокардиография по Харви Фейгенбауму — Яндекс Браузер 2024-09-24 22-06-31">
            <a:hlinkClick r:id="" action="ppaction://media"/>
            <a:extLst>
              <a:ext uri="{FF2B5EF4-FFF2-40B4-BE49-F238E27FC236}">
                <a16:creationId xmlns:a16="http://schemas.microsoft.com/office/drawing/2014/main" xmlns="" id="{B4A664E7-9905-C168-18AE-F2EE25464D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14734" y="1336429"/>
            <a:ext cx="8518524" cy="480418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3013490" y="6093281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3373737-C58F-891E-0F48-73C165C34D42}"/>
              </a:ext>
            </a:extLst>
          </p:cNvPr>
          <p:cNvSpPr/>
          <p:nvPr/>
        </p:nvSpPr>
        <p:spPr>
          <a:xfrm>
            <a:off x="6260124" y="2963596"/>
            <a:ext cx="861594" cy="8628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E2A04-94DC-31B6-BBF9-101B3D12B989}"/>
              </a:ext>
            </a:extLst>
          </p:cNvPr>
          <p:cNvSpPr txBox="1"/>
          <p:nvPr/>
        </p:nvSpPr>
        <p:spPr>
          <a:xfrm>
            <a:off x="6814788" y="3040334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Ао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5A8BC7-336B-8D73-48CA-38AFF91DEEBE}"/>
              </a:ext>
            </a:extLst>
          </p:cNvPr>
          <p:cNvSpPr txBox="1"/>
          <p:nvPr/>
        </p:nvSpPr>
        <p:spPr>
          <a:xfrm>
            <a:off x="6643121" y="447258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1E8A9-7482-DE5F-F1CD-73964A562D81}"/>
              </a:ext>
            </a:extLst>
          </p:cNvPr>
          <p:cNvSpPr txBox="1"/>
          <p:nvPr/>
        </p:nvSpPr>
        <p:spPr>
          <a:xfrm>
            <a:off x="5888462" y="227323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346E1F-78FB-1A6F-F8AC-A2BEFAA4297C}"/>
              </a:ext>
            </a:extLst>
          </p:cNvPr>
          <p:cNvSpPr txBox="1"/>
          <p:nvPr/>
        </p:nvSpPr>
        <p:spPr>
          <a:xfrm>
            <a:off x="4799845" y="365401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2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:a16="http://schemas.microsoft.com/office/drawing/2014/main" xmlns="" id="{CAFB2A17-37A7-C31F-B161-234ED216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5" y="5572849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715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2" y="549275"/>
            <a:ext cx="10962103" cy="56546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клапандарға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қарыншааралық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перденің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дефектісі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3013490" y="6308725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pic>
        <p:nvPicPr>
          <p:cNvPr id="2" name="Материалы книги Эхокардиография по Харви Фейгенбауму — Яндекс Браузер 2024-09-24 22-10-56">
            <a:hlinkClick r:id="" action="ppaction://media"/>
            <a:extLst>
              <a:ext uri="{FF2B5EF4-FFF2-40B4-BE49-F238E27FC236}">
                <a16:creationId xmlns:a16="http://schemas.microsoft.com/office/drawing/2014/main" xmlns="" id="{2AEA9A55-C460-E0A7-BC48-7802301775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61515" y="1223890"/>
            <a:ext cx="9010893" cy="5081861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3373737-C58F-891E-0F48-73C165C34D42}"/>
              </a:ext>
            </a:extLst>
          </p:cNvPr>
          <p:cNvSpPr/>
          <p:nvPr/>
        </p:nvSpPr>
        <p:spPr>
          <a:xfrm>
            <a:off x="5838091" y="3934267"/>
            <a:ext cx="734985" cy="72213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E2A04-94DC-31B6-BBF9-101B3D12B989}"/>
              </a:ext>
            </a:extLst>
          </p:cNvPr>
          <p:cNvSpPr txBox="1"/>
          <p:nvPr/>
        </p:nvSpPr>
        <p:spPr>
          <a:xfrm>
            <a:off x="5084461" y="4840998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5A8BC7-336B-8D73-48CA-38AFF91DEEBE}"/>
              </a:ext>
            </a:extLst>
          </p:cNvPr>
          <p:cNvSpPr txBox="1"/>
          <p:nvPr/>
        </p:nvSpPr>
        <p:spPr>
          <a:xfrm>
            <a:off x="6221091" y="469767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1E8A9-7482-DE5F-F1CD-73964A562D81}"/>
              </a:ext>
            </a:extLst>
          </p:cNvPr>
          <p:cNvSpPr txBox="1"/>
          <p:nvPr/>
        </p:nvSpPr>
        <p:spPr>
          <a:xfrm>
            <a:off x="5410161" y="3426790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346E1F-78FB-1A6F-F8AC-A2BEFAA4297C}"/>
              </a:ext>
            </a:extLst>
          </p:cNvPr>
          <p:cNvSpPr txBox="1"/>
          <p:nvPr/>
        </p:nvSpPr>
        <p:spPr>
          <a:xfrm>
            <a:off x="6600510" y="3738421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3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:a16="http://schemas.microsoft.com/office/drawing/2014/main" xmlns="" id="{296F99E2-F6A6-F882-57A5-A6DFA9E40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71" y="5763868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03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4382F3-A315-511F-3CAD-5C7A758CB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1E7A28-ADDD-31DF-8BE3-23603F03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577410"/>
          </a:xfrm>
        </p:spPr>
        <p:txBody>
          <a:bodyPr>
            <a:normAutofit/>
          </a:bodyPr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165FDC4-E527-E47A-1C86-0BF046A5D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94" y="3685736"/>
            <a:ext cx="10666681" cy="2785402"/>
          </a:xfrm>
        </p:spPr>
        <p:txBody>
          <a:bodyPr>
            <a:normAutofit/>
          </a:bodyPr>
          <a:lstStyle/>
          <a:p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1-этап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Блэллок-Тауссиг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операциясы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ж</a:t>
            </a:r>
            <a:r>
              <a:rPr lang="kk-KZ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үйелік-өкпелік шунт салу арқылы өкпелік қан ағысы көлемін жоғарылату(өкпе тамырларының дамуын жақсартады)</a:t>
            </a:r>
            <a:endParaRPr lang="ru-RU" sz="20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2-этап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госпитализация).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өкпе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тамырлары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жүргізіледі:қарынашааралық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жабынды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жауып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,ао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ртаны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қарыншаға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жылжытады,нәтижесінде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аортамен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араласпаған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өкпе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артериясы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болса,оны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протездеу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(клапаны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кондуит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өкпелік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42ECBCC-4824-8527-1A17-378ABE736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8307" b="9334"/>
          <a:stretch/>
        </p:blipFill>
        <p:spPr>
          <a:xfrm>
            <a:off x="0" y="295421"/>
            <a:ext cx="12192000" cy="330590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AE53722C-3703-4B45-5C88-999A52074DD0}"/>
              </a:ext>
            </a:extLst>
          </p:cNvPr>
          <p:cNvCxnSpPr/>
          <p:nvPr/>
        </p:nvCxnSpPr>
        <p:spPr>
          <a:xfrm>
            <a:off x="4009292" y="549275"/>
            <a:ext cx="1069145" cy="25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E9B68C6D-6545-7E59-6E82-90F30D392B6B}"/>
              </a:ext>
            </a:extLst>
          </p:cNvPr>
          <p:cNvCxnSpPr/>
          <p:nvPr/>
        </p:nvCxnSpPr>
        <p:spPr>
          <a:xfrm flipH="1">
            <a:off x="9270609" y="2166425"/>
            <a:ext cx="492369" cy="759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CF43C60-AADA-7E31-1297-FB6A86A4A3CA}"/>
              </a:ext>
            </a:extLst>
          </p:cNvPr>
          <p:cNvSpPr/>
          <p:nvPr/>
        </p:nvSpPr>
        <p:spPr>
          <a:xfrm>
            <a:off x="3013490" y="6611779"/>
            <a:ext cx="848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https://www.jtcvs.org/article/S0022-5223(10)00682-3/pdf</a:t>
            </a:r>
            <a:r>
              <a:rPr lang="ru-RU" sz="1000" i="1" dirty="0"/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12D8002-67C8-6A79-4420-19E3C0BEF3A7}"/>
              </a:ext>
            </a:extLst>
          </p:cNvPr>
          <p:cNvSpPr txBox="1">
            <a:spLocks/>
          </p:cNvSpPr>
          <p:nvPr/>
        </p:nvSpPr>
        <p:spPr>
          <a:xfrm>
            <a:off x="798927" y="-28135"/>
            <a:ext cx="10594145" cy="57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Хирургиялы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 ем</a:t>
            </a:r>
            <a:endParaRPr lang="x-none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59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883651A3-1306-5232-E422-2706A10B00FB}"/>
              </a:ext>
            </a:extLst>
          </p:cNvPr>
          <p:cNvSpPr/>
          <p:nvPr/>
        </p:nvSpPr>
        <p:spPr>
          <a:xfrm>
            <a:off x="695325" y="549275"/>
            <a:ext cx="10801350" cy="25679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indent="355600" algn="just"/>
            <a:r>
              <a:rPr lang="ru-RU" sz="2400" b="1" i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тетрадасы</a:t>
            </a:r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ең жиі</a:t>
            </a:r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ru-RU" sz="24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b="1" i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жүрек ақауының бірі</a:t>
            </a:r>
            <a:r>
              <a:rPr lang="ru-RU" sz="24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 жиі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цианозды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 ақауы болып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sz="2400" b="0" i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Жаңа туылған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нәрестелер арасында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жиілігі</a:t>
            </a:r>
            <a:r>
              <a:rPr lang="ru-RU" sz="24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0.21-0.26/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1000  ,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 жүрек ақаулары ішінде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6-7%,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критикалық жүрек ақаулары ішінде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құрайды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2400" dirty="0">
              <a:solidFill>
                <a:schemeClr val="tx1"/>
              </a:solidFill>
            </a:endParaRPr>
          </a:p>
        </p:txBody>
      </p:sp>
      <p:pic>
        <p:nvPicPr>
          <p:cNvPr id="3" name="Содержимое 3">
            <a:extLst>
              <a:ext uri="{FF2B5EF4-FFF2-40B4-BE49-F238E27FC236}">
                <a16:creationId xmlns="" xmlns:a16="http://schemas.microsoft.com/office/drawing/2014/main" id="{E21033A4-E840-8228-7862-85BFBAB88599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4554" y="2982610"/>
            <a:ext cx="5205046" cy="35015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315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78EFCA48-2DF1-8CB1-A7B2-F90489D17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07023027"/>
              </p:ext>
            </p:extLst>
          </p:nvPr>
        </p:nvGraphicFramePr>
        <p:xfrm>
          <a:off x="778623" y="283455"/>
          <a:ext cx="8061494" cy="5831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63AF51-DA04-12C1-8672-45EA0F1A500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-1" r="97" b="15122"/>
          <a:stretch/>
        </p:blipFill>
        <p:spPr>
          <a:xfrm>
            <a:off x="5707589" y="380945"/>
            <a:ext cx="5574700" cy="3389198"/>
          </a:xfrm>
          <a:prstGeom prst="rect">
            <a:avLst/>
          </a:prstGeom>
        </p:spPr>
      </p:pic>
      <p:grpSp>
        <p:nvGrpSpPr>
          <p:cNvPr id="10" name="Группа 18">
            <a:extLst>
              <a:ext uri="{FF2B5EF4-FFF2-40B4-BE49-F238E27FC236}">
                <a16:creationId xmlns:a16="http://schemas.microsoft.com/office/drawing/2014/main" xmlns="" id="{F39F6B87-0B0E-6613-1045-EFD788C598DD}"/>
              </a:ext>
            </a:extLst>
          </p:cNvPr>
          <p:cNvGrpSpPr/>
          <p:nvPr/>
        </p:nvGrpSpPr>
        <p:grpSpPr>
          <a:xfrm rot="195523">
            <a:off x="5064369" y="1667958"/>
            <a:ext cx="580721" cy="639145"/>
            <a:chOff x="3606189" y="1342397"/>
            <a:chExt cx="701899" cy="821089"/>
          </a:xfrm>
        </p:grpSpPr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xmlns="" id="{5E789D6F-8756-7B0F-6C87-8E9E9FD759B8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трелка: вправо 4">
              <a:extLst>
                <a:ext uri="{FF2B5EF4-FFF2-40B4-BE49-F238E27FC236}">
                  <a16:creationId xmlns:a16="http://schemas.microsoft.com/office/drawing/2014/main" xmlns="" id="{805DBE86-A3D5-FCD7-75DE-548B1CAD96E2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0CD30CE-CCF3-96CB-18ED-361A6B34654B}"/>
              </a:ext>
            </a:extLst>
          </p:cNvPr>
          <p:cNvSpPr txBox="1"/>
          <p:nvPr/>
        </p:nvSpPr>
        <p:spPr>
          <a:xfrm>
            <a:off x="821788" y="4393131"/>
            <a:ext cx="9369082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 V1, V2</a:t>
            </a:r>
            <a:r>
              <a:rPr lang="ru-RU" kern="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rSR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' или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rsR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’,  </a:t>
            </a:r>
            <a:r>
              <a:rPr lang="en-US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QRS </a:t>
            </a:r>
            <a:r>
              <a:rPr lang="kk-KZ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комплексі М-тәрізді</a:t>
            </a:r>
            <a:endParaRPr lang="ru-RU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 V5,V6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I,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aVL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кеңейген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және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деформацияланған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тісше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  QRS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комплексі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ұзақтығы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0,12 с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асады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4.  V1 - ST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сегментіні</a:t>
            </a:r>
            <a:r>
              <a:rPr lang="ru-RU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ң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депрессиясы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 Т-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тісше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екіфазалы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немесе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теріс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6E1D26F8-86C1-9EB7-64F2-5E806792F381}"/>
              </a:ext>
            </a:extLst>
          </p:cNvPr>
          <p:cNvSpPr/>
          <p:nvPr/>
        </p:nvSpPr>
        <p:spPr>
          <a:xfrm rot="5153202" flipV="1">
            <a:off x="8749281" y="1969572"/>
            <a:ext cx="1146735" cy="82867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167EFF0-182F-622E-58FE-9B4061E67B61}"/>
              </a:ext>
            </a:extLst>
          </p:cNvPr>
          <p:cNvSpPr/>
          <p:nvPr/>
        </p:nvSpPr>
        <p:spPr>
          <a:xfrm>
            <a:off x="6780628" y="6308725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endParaRPr lang="ru-RU" sz="1000" i="1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A357C28-BC9C-8DD0-CB19-2D271436631F}"/>
              </a:ext>
            </a:extLst>
          </p:cNvPr>
          <p:cNvSpPr/>
          <p:nvPr/>
        </p:nvSpPr>
        <p:spPr>
          <a:xfrm rot="5153202" flipV="1">
            <a:off x="8709715" y="2710607"/>
            <a:ext cx="928104" cy="55056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E71224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6954CE27-BC9B-E5DC-591C-6430E91A0F59}"/>
              </a:ext>
            </a:extLst>
          </p:cNvPr>
          <p:cNvSpPr/>
          <p:nvPr/>
        </p:nvSpPr>
        <p:spPr>
          <a:xfrm rot="5153202" flipV="1">
            <a:off x="7830354" y="2252266"/>
            <a:ext cx="234501" cy="35112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7C3E0B67-9E71-9CE4-6437-86F7E4EADF02}"/>
              </a:ext>
            </a:extLst>
          </p:cNvPr>
          <p:cNvSpPr/>
          <p:nvPr/>
        </p:nvSpPr>
        <p:spPr>
          <a:xfrm rot="5153202" flipV="1">
            <a:off x="10415042" y="3244849"/>
            <a:ext cx="354618" cy="42166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1D5AEFF-C21B-58A1-A5E7-9F43EBB74CC8}"/>
              </a:ext>
            </a:extLst>
          </p:cNvPr>
          <p:cNvSpPr/>
          <p:nvPr/>
        </p:nvSpPr>
        <p:spPr>
          <a:xfrm rot="5153202" flipV="1">
            <a:off x="6256210" y="2885175"/>
            <a:ext cx="343108" cy="36082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25A81CC-A0C8-64B8-4DD2-8A87E6C7B00D}"/>
              </a:ext>
            </a:extLst>
          </p:cNvPr>
          <p:cNvSpPr/>
          <p:nvPr/>
        </p:nvSpPr>
        <p:spPr>
          <a:xfrm rot="5153202" flipV="1">
            <a:off x="8876715" y="980724"/>
            <a:ext cx="951888" cy="89534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5498F2-255E-5966-71AE-37592FCF7C63}"/>
              </a:ext>
            </a:extLst>
          </p:cNvPr>
          <p:cNvSpPr txBox="1"/>
          <p:nvPr/>
        </p:nvSpPr>
        <p:spPr>
          <a:xfrm>
            <a:off x="7765365" y="574991"/>
            <a:ext cx="3900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-/+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D716083E-1CC8-C162-A335-E1EF59973E5C}"/>
              </a:ext>
            </a:extLst>
          </p:cNvPr>
          <p:cNvSpPr/>
          <p:nvPr/>
        </p:nvSpPr>
        <p:spPr>
          <a:xfrm rot="5153202" flipV="1">
            <a:off x="10468967" y="2482849"/>
            <a:ext cx="354618" cy="42166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74DCCC-D0C1-1787-BF63-66C6CE97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4AEBAF-1F2F-7DD0-46F9-59189B3D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294" y="4802847"/>
            <a:ext cx="8425412" cy="1393336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ЭКГ- </a:t>
            </a:r>
            <a:r>
              <a:rPr lang="ru-RU" sz="1800" b="1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</a:t>
            </a:r>
            <a:r>
              <a:rPr lang="ru-RU" sz="1800" b="1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b="1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 V1, V2  -  </a:t>
            </a:r>
            <a:r>
              <a:rPr lang="en-US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rSR</a:t>
            </a:r>
            <a:r>
              <a:rPr lang="en-US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en-US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rsR</a:t>
            </a:r>
            <a:r>
              <a:rPr lang="en-US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’,  QRS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М-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тәрізді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V5,V6,I, </a:t>
            </a:r>
            <a:r>
              <a:rPr lang="en-US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en-US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кеңейген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деформацияланған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тісше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QRS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ұзақтығы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0,12 с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аспайды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E8FB650-5767-6B45-C1FE-2864DFE5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0613" y="1617787"/>
            <a:ext cx="7233028" cy="30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D4E2302B-9E49-A029-510F-A49A44F32A04}"/>
              </a:ext>
            </a:extLst>
          </p:cNvPr>
          <p:cNvSpPr/>
          <p:nvPr/>
        </p:nvSpPr>
        <p:spPr>
          <a:xfrm>
            <a:off x="1041010" y="549275"/>
            <a:ext cx="9795803" cy="745589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4" name="Группа 9">
            <a:extLst>
              <a:ext uri="{FF2B5EF4-FFF2-40B4-BE49-F238E27FC236}">
                <a16:creationId xmlns:a16="http://schemas.microsoft.com/office/drawing/2014/main" xmlns="" id="{FE0BFC7F-1902-E3A6-1082-5B168096B911}"/>
              </a:ext>
            </a:extLst>
          </p:cNvPr>
          <p:cNvGrpSpPr/>
          <p:nvPr/>
        </p:nvGrpSpPr>
        <p:grpSpPr>
          <a:xfrm rot="195523">
            <a:off x="1208264" y="2753524"/>
            <a:ext cx="503058" cy="454506"/>
            <a:chOff x="3606189" y="1342397"/>
            <a:chExt cx="701899" cy="821089"/>
          </a:xfrm>
        </p:grpSpPr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xmlns="" id="{B471165C-504D-F995-895E-F3BB7DA73CB0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Стрелка: вправо 4">
              <a:extLst>
                <a:ext uri="{FF2B5EF4-FFF2-40B4-BE49-F238E27FC236}">
                  <a16:creationId xmlns:a16="http://schemas.microsoft.com/office/drawing/2014/main" xmlns="" id="{FEC97BC5-9976-28C3-9432-541C3F307A9E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DF2ACF4F-9BC9-B359-D376-276D179432F7}"/>
              </a:ext>
            </a:extLst>
          </p:cNvPr>
          <p:cNvSpPr/>
          <p:nvPr/>
        </p:nvSpPr>
        <p:spPr>
          <a:xfrm rot="5153202" flipV="1">
            <a:off x="6712243" y="2018522"/>
            <a:ext cx="592254" cy="31878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8F34AE42-DD6B-4122-F78F-71FBE7B4612F}"/>
              </a:ext>
            </a:extLst>
          </p:cNvPr>
          <p:cNvSpPr/>
          <p:nvPr/>
        </p:nvSpPr>
        <p:spPr>
          <a:xfrm rot="5153202" flipV="1">
            <a:off x="8094462" y="2386645"/>
            <a:ext cx="553675" cy="32483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A5C8680-042B-7C8E-211E-EAE4DF6613BF}"/>
              </a:ext>
            </a:extLst>
          </p:cNvPr>
          <p:cNvSpPr/>
          <p:nvPr/>
        </p:nvSpPr>
        <p:spPr>
          <a:xfrm>
            <a:off x="4839285" y="6308725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E4BC28-1323-9964-B101-4463FAAB3AFA}"/>
              </a:ext>
            </a:extLst>
          </p:cNvPr>
          <p:cNvSpPr txBox="1"/>
          <p:nvPr/>
        </p:nvSpPr>
        <p:spPr>
          <a:xfrm>
            <a:off x="1083212" y="682239"/>
            <a:ext cx="974129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 err="1">
                <a:solidFill>
                  <a:srgbClr val="C00000"/>
                </a:solidFill>
              </a:rPr>
              <a:t>Гисс</a:t>
            </a:r>
            <a:r>
              <a:rPr lang="ru-RU" sz="2400" b="1" kern="1200" dirty="0">
                <a:solidFill>
                  <a:srgbClr val="C00000"/>
                </a:solidFill>
              </a:rPr>
              <a:t> </a:t>
            </a:r>
            <a:r>
              <a:rPr lang="ru-RU" sz="2400" b="1" kern="1200" dirty="0" err="1">
                <a:solidFill>
                  <a:srgbClr val="C00000"/>
                </a:solidFill>
              </a:rPr>
              <a:t>шоғыры</a:t>
            </a:r>
            <a:r>
              <a:rPr lang="ru-RU" sz="2400" b="1" kern="1200" dirty="0">
                <a:solidFill>
                  <a:srgbClr val="C00000"/>
                </a:solidFill>
              </a:rPr>
              <a:t> </a:t>
            </a:r>
            <a:r>
              <a:rPr lang="ru-RU" sz="2400" b="1" kern="1200" dirty="0" err="1">
                <a:solidFill>
                  <a:srgbClr val="C00000"/>
                </a:solidFill>
              </a:rPr>
              <a:t>аяқшасының</a:t>
            </a:r>
            <a:r>
              <a:rPr lang="ru-RU" sz="2400" b="1" kern="1200" dirty="0">
                <a:solidFill>
                  <a:srgbClr val="C00000"/>
                </a:solidFill>
              </a:rPr>
              <a:t> </a:t>
            </a:r>
            <a:r>
              <a:rPr lang="ru-RU" sz="2400" b="1" kern="1200" dirty="0" err="1">
                <a:solidFill>
                  <a:srgbClr val="C00000"/>
                </a:solidFill>
              </a:rPr>
              <a:t>толық</a:t>
            </a:r>
            <a:r>
              <a:rPr lang="ru-RU" sz="2400" b="1" kern="1200" dirty="0">
                <a:solidFill>
                  <a:srgbClr val="C00000"/>
                </a:solidFill>
              </a:rPr>
              <a:t> </a:t>
            </a:r>
            <a:r>
              <a:rPr lang="ru-RU" sz="2400" b="1" kern="1200" dirty="0" err="1">
                <a:solidFill>
                  <a:srgbClr val="C00000"/>
                </a:solidFill>
              </a:rPr>
              <a:t>емес</a:t>
            </a:r>
            <a:r>
              <a:rPr lang="ru-RU" sz="2400" b="1" kern="1200" dirty="0">
                <a:solidFill>
                  <a:srgbClr val="C00000"/>
                </a:solidFill>
              </a:rPr>
              <a:t> </a:t>
            </a:r>
            <a:r>
              <a:rPr lang="ru-RU" sz="2400" b="1" kern="1200" dirty="0" err="1">
                <a:solidFill>
                  <a:srgbClr val="C00000"/>
                </a:solidFill>
              </a:rPr>
              <a:t>блокадасы</a:t>
            </a:r>
            <a:r>
              <a:rPr lang="ru-RU" sz="2400" b="1" kern="1200" dirty="0">
                <a:solidFill>
                  <a:srgbClr val="C00000"/>
                </a:solidFill>
              </a:rPr>
              <a:t> </a:t>
            </a:r>
            <a:r>
              <a:rPr lang="ru-RU" sz="2400" b="1" kern="1200" dirty="0" err="1">
                <a:solidFill>
                  <a:srgbClr val="C00000"/>
                </a:solidFill>
              </a:rPr>
              <a:t>болуы</a:t>
            </a:r>
            <a:r>
              <a:rPr lang="ru-RU" sz="2400" b="1" kern="1200" dirty="0">
                <a:solidFill>
                  <a:srgbClr val="C00000"/>
                </a:solidFill>
              </a:rPr>
              <a:t> </a:t>
            </a:r>
            <a:r>
              <a:rPr lang="ru-RU" sz="2400" b="1" kern="1200" dirty="0" err="1">
                <a:solidFill>
                  <a:srgbClr val="C00000"/>
                </a:solidFill>
              </a:rPr>
              <a:t>мүмкін</a:t>
            </a:r>
            <a:endParaRPr lang="ru-RU" sz="2400" b="1" kern="1200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718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483" y="433347"/>
            <a:ext cx="10241280" cy="565460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Хирургиялық коррекциядан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 қарыншаның инфиндибулярлы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бөлімінің обструкциясы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анықталмайды,тек жеңіл өкпелік регургитация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анықталады.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Аортальды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деңгейіндегі парастернальды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қысқа өс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Материалы книги Эхокардиография по Харви Фейгенбауму — Яндекс Браузер 2024-09-24 22-16-14">
            <a:hlinkClick r:id="" action="ppaction://media"/>
            <a:extLst>
              <a:ext uri="{FF2B5EF4-FFF2-40B4-BE49-F238E27FC236}">
                <a16:creationId xmlns="" xmlns:a16="http://schemas.microsoft.com/office/drawing/2014/main" id="{C801B5AF-2376-4DCA-3C38-FF61E718D9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7108" y="1223889"/>
            <a:ext cx="8982758" cy="506599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3013490" y="6427113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548694" y="462998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6291430" y="3150226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5536770" y="3511196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Ао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346E1F-78FB-1A6F-F8AC-A2BEFAA4297C}"/>
              </a:ext>
            </a:extLst>
          </p:cNvPr>
          <p:cNvSpPr txBox="1"/>
          <p:nvPr/>
        </p:nvSpPr>
        <p:spPr>
          <a:xfrm>
            <a:off x="5883057" y="2092501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="" xmlns:a16="http://schemas.microsoft.com/office/drawing/2014/main" id="{3683E713-17BD-D492-4CF8-DF43BEC7F695}"/>
              </a:ext>
            </a:extLst>
          </p:cNvPr>
          <p:cNvSpPr/>
          <p:nvPr/>
        </p:nvSpPr>
        <p:spPr>
          <a:xfrm rot="16200000">
            <a:off x="5747831" y="2342513"/>
            <a:ext cx="357597" cy="56850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="" xmlns:a16="http://schemas.microsoft.com/office/drawing/2014/main" id="{11F2CC8A-0B96-4AED-DFA1-2F58140B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1" y="5763868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75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493639"/>
            <a:ext cx="3756074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Болжамы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987" y="1276643"/>
            <a:ext cx="10396026" cy="48568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Пренатальды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 Фалло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тетрадасы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ұрықтың дамуына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әсер етпейді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Постнатальды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 негізгі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болжамды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қолайсыз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науқастың жалпы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миокардқа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әсер ететін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артериялық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гипоксемия.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Осыған сәйкес бозғылт форманың ағымы салыстырмалы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түрде қолайлы,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классикалық түрі ауыр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3-6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миокардтың майлы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дистрофиясын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анықтауға болады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алғанда, науқастардың шамамен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6% 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өмірінің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1-ші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аптасында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6 айда - 14%,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соңына дейін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- 25%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-ға дейін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- 95%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қайтыс болады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1CD97EA-C9ED-A547-C064-F72DF5054E43}"/>
              </a:ext>
            </a:extLst>
          </p:cNvPr>
          <p:cNvSpPr/>
          <p:nvPr/>
        </p:nvSpPr>
        <p:spPr>
          <a:xfrm>
            <a:off x="7435801" y="6308725"/>
            <a:ext cx="40608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сердца,, 2009г., 384с. </a:t>
            </a:r>
          </a:p>
        </p:txBody>
      </p:sp>
    </p:spTree>
    <p:extLst>
      <p:ext uri="{BB962C8B-B14F-4D97-AF65-F5344CB8AC3E}">
        <p14:creationId xmlns="" xmlns:p14="http://schemas.microsoft.com/office/powerpoint/2010/main" val="2147310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Пайдаланылған әдебиеттер: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68" y="1139482"/>
            <a:ext cx="10514428" cy="55286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«Врожденные пороки сердца» А.С. Шарыкин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кардиология» П.В. Шумилова, Н.П.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Котлуковой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г. 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«Перинатальная кардиология» А.С. Шарыкин, 2007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Фейгенбауму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Уильям Ф.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Армстронг, Томас Райан, 2023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«Клиническая анатомия сердца» И.И. Каган 2018г.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«ВПС у новорожденных и детей первого года жизни»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Л.М.Миролюбов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2008г.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Staged repair of tetralogy of Fallot with pulmonary</a:t>
            </a:r>
            <a:r>
              <a:rPr lang="ru-RU" dirty="0"/>
              <a:t> </a:t>
            </a:r>
            <a:r>
              <a:rPr lang="en-US" dirty="0"/>
              <a:t>atresia and major aortopulmonary collateral arteries.</a:t>
            </a:r>
            <a:r>
              <a:rPr lang="ru-RU" dirty="0"/>
              <a:t> </a:t>
            </a:r>
            <a:r>
              <a:rPr lang="en-US" dirty="0"/>
              <a:t>Duncan BW, Meter, Prieto LR, Rosenthal GL, </a:t>
            </a:r>
            <a:r>
              <a:rPr lang="en-US" dirty="0" err="1"/>
              <a:t>MediaCl</a:t>
            </a:r>
            <a:r>
              <a:rPr lang="en-US" dirty="0"/>
              <a:t>, Qureshi A, Tucker OP, Rhodes JF, Latson LA. </a:t>
            </a:r>
            <a:r>
              <a:rPr lang="en-US" dirty="0" err="1"/>
              <a:t>JThorac</a:t>
            </a:r>
            <a:r>
              <a:rPr lang="en-US" dirty="0"/>
              <a:t> Cardiovasc Surg. </a:t>
            </a:r>
            <a:r>
              <a:rPr lang="ru-RU" dirty="0"/>
              <a:t>2003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/>
              </a:rPr>
              <a:t>https://cyberleninka.ru/article/n/sovremennye-metody-vyyavleniya-defekta-mezhzheludochkovoy-peregorodki-serdtsa-cheloveka-u-detey-i-novorozhdennyh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ttps://diseases.medelement.com/disease/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дефект-межжелудочковой перегородки-2018/16037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https://diseases.medelement.com/disease/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дефект-межжелудочковой-перегородки-2018/16037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https://diseases.medelement.com/disease/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дефект-межжелудочковой-перегородки-2018/16037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anose="020B0604020202020204" pitchFamily="34" charset="0"/>
              <a:buNone/>
            </a:pP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79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13DDF99-E7D3-19D1-F52F-540C57D0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85614C5F-8791-E379-9107-58DE396FE5C6}"/>
              </a:ext>
            </a:extLst>
          </p:cNvPr>
          <p:cNvGrpSpPr/>
          <p:nvPr/>
        </p:nvGrpSpPr>
        <p:grpSpPr>
          <a:xfrm>
            <a:off x="829994" y="738521"/>
            <a:ext cx="10523806" cy="1878070"/>
            <a:chOff x="0" y="0"/>
            <a:chExt cx="10515600" cy="4155839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BAAD015A-2B6E-CDBA-8791-74D926BB7A7A}"/>
                </a:ext>
              </a:extLst>
            </p:cNvPr>
            <p:cNvSpPr/>
            <p:nvPr/>
          </p:nvSpPr>
          <p:spPr>
            <a:xfrm>
              <a:off x="0" y="0"/>
              <a:ext cx="10515600" cy="415583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x-none" dirty="0"/>
            </a:p>
          </p:txBody>
        </p:sp>
        <p:sp>
          <p:nvSpPr>
            <p:cNvPr id="8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67B78886-F2F6-639B-00A1-D6D57675723D}"/>
                </a:ext>
              </a:extLst>
            </p:cNvPr>
            <p:cNvSpPr txBox="1"/>
            <p:nvPr/>
          </p:nvSpPr>
          <p:spPr>
            <a:xfrm>
              <a:off x="202871" y="202871"/>
              <a:ext cx="10109858" cy="37500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x-none" sz="2400" kern="1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85A42C-9698-3CCB-FA2D-74F16E4F038D}"/>
              </a:ext>
            </a:extLst>
          </p:cNvPr>
          <p:cNvSpPr txBox="1"/>
          <p:nvPr/>
        </p:nvSpPr>
        <p:spPr>
          <a:xfrm>
            <a:off x="996461" y="731520"/>
            <a:ext cx="101990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dirty="0" err="1" smtClean="0">
                <a:solidFill>
                  <a:srgbClr val="002060"/>
                </a:solidFill>
              </a:rPr>
              <a:t>Эмбриональды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дамудың </a:t>
            </a:r>
            <a:r>
              <a:rPr lang="ru-RU" sz="2800" dirty="0">
                <a:solidFill>
                  <a:srgbClr val="002060"/>
                </a:solidFill>
                <a:highlight>
                  <a:srgbClr val="FFFF00"/>
                </a:highlight>
              </a:rPr>
              <a:t>3-8 </a:t>
            </a:r>
            <a:r>
              <a:rPr lang="ru-RU" sz="2800" dirty="0" err="1" smtClean="0">
                <a:solidFill>
                  <a:srgbClr val="002060"/>
                </a:solidFill>
                <a:highlight>
                  <a:srgbClr val="FFFF00"/>
                </a:highlight>
              </a:rPr>
              <a:t>аптасында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тератогенді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факторлардың әсер етуі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нәтижесінде қалыптасады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Текст 4">
            <a:extLst>
              <a:ext uri="{FF2B5EF4-FFF2-40B4-BE49-F238E27FC236}">
                <a16:creationId xmlns="" xmlns:a16="http://schemas.microsoft.com/office/drawing/2014/main" id="{5A507072-F729-D651-2997-077EDCBD5030}"/>
              </a:ext>
            </a:extLst>
          </p:cNvPr>
          <p:cNvSpPr txBox="1">
            <a:spLocks/>
          </p:cNvSpPr>
          <p:nvPr/>
        </p:nvSpPr>
        <p:spPr>
          <a:xfrm>
            <a:off x="3608038" y="5772404"/>
            <a:ext cx="7888637" cy="635429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  <a:hlinkClick r:id="rId2"/>
              </a:rPr>
              <a:t>https://cyberleninka.ru/article/n/sovremennye-metody-vyyavleniya-defekta-mezhzheludochkovoy-peregorodki-serdtsa-cheloveka-u-detey-i-novorozhdennyh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F96FE840-0586-3D63-1570-AE04BD2342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68743106"/>
              </p:ext>
            </p:extLst>
          </p:nvPr>
        </p:nvGraphicFramePr>
        <p:xfrm>
          <a:off x="801858" y="3137095"/>
          <a:ext cx="10513842" cy="2321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89958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E042151-2EFF-1A15-18B6-ED5BDA40E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9">
            <a:extLst>
              <a:ext uri="{FF2B5EF4-FFF2-40B4-BE49-F238E27FC236}">
                <a16:creationId xmlns="" xmlns:a16="http://schemas.microsoft.com/office/drawing/2014/main" id="{B562AE19-5260-BD71-7E08-6901A87B04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295" t="21100" r="16545" b="11184"/>
          <a:stretch/>
        </p:blipFill>
        <p:spPr>
          <a:xfrm>
            <a:off x="525984" y="1292110"/>
            <a:ext cx="1817721" cy="2989385"/>
          </a:xfrm>
          <a:prstGeom prst="rect">
            <a:avLst/>
          </a:prstGeom>
        </p:spPr>
      </p:pic>
      <p:sp>
        <p:nvSpPr>
          <p:cNvPr id="2" name="Выноска со стрелкой вниз 1">
            <a:extLst>
              <a:ext uri="{FF2B5EF4-FFF2-40B4-BE49-F238E27FC236}">
                <a16:creationId xmlns="" xmlns:a16="http://schemas.microsoft.com/office/drawing/2014/main" id="{52842BBD-0B70-F114-1040-E31289F10156}"/>
              </a:ext>
            </a:extLst>
          </p:cNvPr>
          <p:cNvSpPr/>
          <p:nvPr/>
        </p:nvSpPr>
        <p:spPr>
          <a:xfrm>
            <a:off x="2166425" y="1716258"/>
            <a:ext cx="7723162" cy="87219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1800" b="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Даму барысында артериальды конус пен сабау екіге бөлінеді: аорталық және өкпелік</a:t>
            </a:r>
            <a:endParaRPr 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6">
            <a:extLst>
              <a:ext uri="{FF2B5EF4-FFF2-40B4-BE49-F238E27FC236}">
                <a16:creationId xmlns="" xmlns:a16="http://schemas.microsoft.com/office/drawing/2014/main" id="{E6DB2C35-33F4-65DF-0181-27E0F12F6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315" t="18991" r="43907" b="14641"/>
          <a:stretch/>
        </p:blipFill>
        <p:spPr>
          <a:xfrm>
            <a:off x="10025483" y="2630659"/>
            <a:ext cx="1577996" cy="3137095"/>
          </a:xfrm>
          <a:prstGeom prst="rect">
            <a:avLst/>
          </a:prstGeom>
        </p:spPr>
      </p:pic>
      <p:sp>
        <p:nvSpPr>
          <p:cNvPr id="7" name="Выноска со стрелкой вниз 6">
            <a:extLst>
              <a:ext uri="{FF2B5EF4-FFF2-40B4-BE49-F238E27FC236}">
                <a16:creationId xmlns="" xmlns:a16="http://schemas.microsoft.com/office/drawing/2014/main" id="{B10296DC-897E-D538-F9B1-E2C49330438A}"/>
              </a:ext>
            </a:extLst>
          </p:cNvPr>
          <p:cNvSpPr/>
          <p:nvPr/>
        </p:nvSpPr>
        <p:spPr>
          <a:xfrm>
            <a:off x="2180493" y="2715066"/>
            <a:ext cx="7845599" cy="1378633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800" b="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Екіге бөлінуі дәнекер тіндік екі қыртыстың бір бірімен бірігіп аорта-өкпелік перденің түзілуі нәтижесінде болады.</a:t>
            </a:r>
            <a:endParaRPr 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E82D3D-5037-ED11-3214-5D967E6E7080}"/>
              </a:ext>
            </a:extLst>
          </p:cNvPr>
          <p:cNvSpPr txBox="1"/>
          <p:nvPr/>
        </p:nvSpPr>
        <p:spPr>
          <a:xfrm>
            <a:off x="1181686" y="774697"/>
            <a:ext cx="931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Эмбриогенездің қай сатысында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бұзылыс орын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низ 6">
            <a:extLst>
              <a:ext uri="{FF2B5EF4-FFF2-40B4-BE49-F238E27FC236}">
                <a16:creationId xmlns="" xmlns:a16="http://schemas.microsoft.com/office/drawing/2014/main" id="{2AA1B787-5846-A742-5A43-9BDB36ED0306}"/>
              </a:ext>
            </a:extLst>
          </p:cNvPr>
          <p:cNvSpPr/>
          <p:nvPr/>
        </p:nvSpPr>
        <p:spPr>
          <a:xfrm>
            <a:off x="2208627" y="4107305"/>
            <a:ext cx="7744781" cy="2008682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1800" b="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 дәнекер тіндік қыртыстар қарыншааралық перденің бұлшықеттік бөлігімен және эндокардиальды жастықшамен бірігіп,атриовентрикулярлы каналды екіге бөледі және қарыншааралық перденің толық қалыптасуын қамтамасыз етеді.</a:t>
            </a:r>
            <a:endParaRPr lang="x-none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x-none" b="0" i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92176BB-422A-60E4-3B55-4F878E5D6680}"/>
              </a:ext>
            </a:extLst>
          </p:cNvPr>
          <p:cNvSpPr/>
          <p:nvPr/>
        </p:nvSpPr>
        <p:spPr>
          <a:xfrm>
            <a:off x="3013490" y="5722164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Рисунки с видеоурока профессора </a:t>
            </a:r>
            <a:r>
              <a:rPr lang="ru-RU" sz="1000" dirty="0" err="1">
                <a:cs typeface="Times New Roman" pitchFamily="18" charset="0"/>
              </a:rPr>
              <a:t>В.Изранова</a:t>
            </a:r>
            <a:r>
              <a:rPr lang="ru-RU" sz="1000" dirty="0">
                <a:cs typeface="Times New Roman" pitchFamily="18" charset="0"/>
              </a:rPr>
              <a:t>: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 </a:t>
            </a:r>
            <a:r>
              <a:rPr lang="en-US" sz="1000" dirty="0">
                <a:cs typeface="Times New Roman" pitchFamily="18" charset="0"/>
                <a:hlinkClick r:id="rId3"/>
              </a:rPr>
              <a:t>https://www.youtube.com/watch?v=1uqXN2MUPv4</a:t>
            </a:r>
            <a:r>
              <a:rPr lang="ru-RU" sz="1000" dirty="0">
                <a:cs typeface="Times New Roman" pitchFamily="18" charset="0"/>
              </a:rPr>
              <a:t>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488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6BE6CD-75A3-0CB4-0710-3172E1F3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>
            <a:extLst>
              <a:ext uri="{FF2B5EF4-FFF2-40B4-BE49-F238E27FC236}">
                <a16:creationId xmlns="" xmlns:a16="http://schemas.microsoft.com/office/drawing/2014/main" id="{C03E7223-77C9-180F-C36F-04137FCF9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295" t="21100" r="16545" b="11184"/>
          <a:stretch/>
        </p:blipFill>
        <p:spPr>
          <a:xfrm>
            <a:off x="582374" y="1146206"/>
            <a:ext cx="1672304" cy="2750234"/>
          </a:xfrm>
          <a:prstGeom prst="rect">
            <a:avLst/>
          </a:prstGeom>
        </p:spPr>
      </p:pic>
      <p:sp>
        <p:nvSpPr>
          <p:cNvPr id="2" name="Выноска со стрелкой вниз 1">
            <a:extLst>
              <a:ext uri="{FF2B5EF4-FFF2-40B4-BE49-F238E27FC236}">
                <a16:creationId xmlns="" xmlns:a16="http://schemas.microsoft.com/office/drawing/2014/main" id="{091EA890-84CC-0EDF-A1C8-2A4AE4AD1066}"/>
              </a:ext>
            </a:extLst>
          </p:cNvPr>
          <p:cNvSpPr/>
          <p:nvPr/>
        </p:nvSpPr>
        <p:spPr>
          <a:xfrm>
            <a:off x="2124222" y="1824504"/>
            <a:ext cx="7986275" cy="127846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қыртыстар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орта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нүктеде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емес,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алдыға және солға жылжып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түйісіп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біріксе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аорталық бөлім кеңейіп,өкпелік бөлім тарылады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>
            <a:extLst>
              <a:ext uri="{FF2B5EF4-FFF2-40B4-BE49-F238E27FC236}">
                <a16:creationId xmlns="" xmlns:a16="http://schemas.microsoft.com/office/drawing/2014/main" id="{DA501CC4-680F-8E79-281B-4C6366AA6BEF}"/>
              </a:ext>
            </a:extLst>
          </p:cNvPr>
          <p:cNvSpPr/>
          <p:nvPr/>
        </p:nvSpPr>
        <p:spPr>
          <a:xfrm>
            <a:off x="2124221" y="3094892"/>
            <a:ext cx="7915939" cy="1266093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r>
              <a:rPr lang="ru-RU" b="0" i="0" dirty="0" err="1" smtClean="0">
                <a:solidFill>
                  <a:srgbClr val="000000"/>
                </a:solidFill>
                <a:effectLst/>
                <a:latin typeface="TimesNewRomanPSMT"/>
              </a:rPr>
              <a:t>Нәтижесінде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NewRomanPSMT"/>
              </a:rPr>
              <a:t>аорта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NewRomanPSMT"/>
              </a:rPr>
              <a:t>оңға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жылжып,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қарыншааралық перденің үстінде орналасады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A0A361-35BB-2FBC-C546-BB26D159EC35}"/>
              </a:ext>
            </a:extLst>
          </p:cNvPr>
          <p:cNvSpPr txBox="1"/>
          <p:nvPr/>
        </p:nvSpPr>
        <p:spPr>
          <a:xfrm>
            <a:off x="1463040" y="676223"/>
            <a:ext cx="869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Эмбриогенездің қай сатысында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бұзылыс орын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низ 6">
            <a:extLst>
              <a:ext uri="{FF2B5EF4-FFF2-40B4-BE49-F238E27FC236}">
                <a16:creationId xmlns="" xmlns:a16="http://schemas.microsoft.com/office/drawing/2014/main" id="{11C9BAEA-5FDD-7F80-F0EA-4EB6BCDB8259}"/>
              </a:ext>
            </a:extLst>
          </p:cNvPr>
          <p:cNvSpPr/>
          <p:nvPr/>
        </p:nvSpPr>
        <p:spPr>
          <a:xfrm>
            <a:off x="2124221" y="4316438"/>
            <a:ext cx="7863841" cy="1139982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endParaRPr lang="ru-RU" dirty="0">
              <a:solidFill>
                <a:srgbClr val="000000"/>
              </a:solidFill>
              <a:latin typeface="TimesNewRomanPSMT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endParaRPr lang="ru-RU" b="0" i="0" dirty="0" smtClean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r>
              <a:rPr lang="ru-RU" b="0" i="0" dirty="0" err="1" smtClean="0">
                <a:solidFill>
                  <a:srgbClr val="000000"/>
                </a:solidFill>
                <a:effectLst/>
                <a:latin typeface="TimesNewRomanPSMT"/>
              </a:rPr>
              <a:t>Артериялық сабау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NewRomanPSMT"/>
              </a:rPr>
              <a:t> мен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NewRomanPSMT"/>
              </a:rPr>
              <a:t>қарыншааралық перденің бұлшықеттік бөлігі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нің арасында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кеңістік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бос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қалып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ол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жерде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 дефект </a:t>
            </a:r>
            <a:r>
              <a:rPr lang="ru-RU" dirty="0" err="1" smtClean="0">
                <a:solidFill>
                  <a:srgbClr val="000000"/>
                </a:solidFill>
                <a:latin typeface="TimesNewRomanPSMT"/>
              </a:rPr>
              <a:t>қалыптасады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x-none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6">
            <a:extLst>
              <a:ext uri="{FF2B5EF4-FFF2-40B4-BE49-F238E27FC236}">
                <a16:creationId xmlns="" xmlns:a16="http://schemas.microsoft.com/office/drawing/2014/main" id="{FF4470CB-E09C-8C53-F16E-20FAD89D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315" t="18991" r="43907" b="14641"/>
          <a:stretch/>
        </p:blipFill>
        <p:spPr>
          <a:xfrm>
            <a:off x="10152194" y="3233111"/>
            <a:ext cx="1344481" cy="2672862"/>
          </a:xfrm>
          <a:prstGeom prst="rect">
            <a:avLst/>
          </a:prstGeom>
        </p:spPr>
      </p:pic>
      <p:sp>
        <p:nvSpPr>
          <p:cNvPr id="5" name="Выноска со стрелкой вниз 6">
            <a:extLst>
              <a:ext uri="{FF2B5EF4-FFF2-40B4-BE49-F238E27FC236}">
                <a16:creationId xmlns="" xmlns:a16="http://schemas.microsoft.com/office/drawing/2014/main" id="{C17E012D-94F0-A8F8-15D6-20DFDD5E4CA1}"/>
              </a:ext>
            </a:extLst>
          </p:cNvPr>
          <p:cNvSpPr/>
          <p:nvPr/>
        </p:nvSpPr>
        <p:spPr>
          <a:xfrm>
            <a:off x="2110154" y="5403790"/>
            <a:ext cx="8138675" cy="1454210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endParaRPr lang="ru-RU" dirty="0">
              <a:solidFill>
                <a:srgbClr val="000000"/>
              </a:solidFill>
              <a:latin typeface="TimesNewRomanPSMT"/>
            </a:endParaRPr>
          </a:p>
          <a:p>
            <a:pPr algn="l"/>
            <a:r>
              <a:rPr lang="kk-KZ" dirty="0" smtClean="0">
                <a:solidFill>
                  <a:srgbClr val="000000"/>
                </a:solidFill>
                <a:latin typeface="TimesNewRomanPSMT"/>
              </a:rPr>
              <a:t>Оң жақ тарылған артериялық конус немесе тарылған өкпе артериясы қақпақшасы арқылы  қан ағысының қиындауы оң жақ қарыншаның гипертрофиясына алып келеді.</a:t>
            </a:r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FF81CD1-0FD3-12E3-2467-739C64AD8AE4}"/>
              </a:ext>
            </a:extLst>
          </p:cNvPr>
          <p:cNvSpPr/>
          <p:nvPr/>
        </p:nvSpPr>
        <p:spPr>
          <a:xfrm>
            <a:off x="3013490" y="5877838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Рисунки с видеоурока профессора </a:t>
            </a:r>
            <a:r>
              <a:rPr lang="ru-RU" sz="1000" dirty="0" err="1">
                <a:cs typeface="Times New Roman" pitchFamily="18" charset="0"/>
              </a:rPr>
              <a:t>В.Изранова</a:t>
            </a:r>
            <a:r>
              <a:rPr lang="ru-RU" sz="1000" dirty="0">
                <a:cs typeface="Times New Roman" pitchFamily="18" charset="0"/>
              </a:rPr>
              <a:t>: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 </a:t>
            </a:r>
            <a:r>
              <a:rPr lang="en-US" sz="1000" dirty="0">
                <a:cs typeface="Times New Roman" pitchFamily="18" charset="0"/>
                <a:hlinkClick r:id="rId3"/>
              </a:rPr>
              <a:t>https://www.youtube.com/watch?v=1uqXN2MUPv4</a:t>
            </a:r>
            <a:r>
              <a:rPr lang="ru-RU" sz="1000" dirty="0">
                <a:cs typeface="Times New Roman" pitchFamily="18" charset="0"/>
              </a:rPr>
              <a:t>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11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1E2FF3-985F-3ED9-D5E3-90836E5AA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B6C268-7209-1093-82B1-06A912EB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2266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Классификациясы</a:t>
            </a:r>
            <a:endParaRPr lang="x-none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D4AF27-7574-6901-BF38-5547AFE00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013" y="953427"/>
            <a:ext cx="10515600" cy="4351338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88DB762D-AB86-DF8E-7D13-823335AB265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34075976"/>
              </p:ext>
            </p:extLst>
          </p:nvPr>
        </p:nvGraphicFramePr>
        <p:xfrm>
          <a:off x="2299287" y="1758461"/>
          <a:ext cx="8406228" cy="4628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CFBBE61-BDC9-0D40-775B-6310AA3DB398}"/>
              </a:ext>
            </a:extLst>
          </p:cNvPr>
          <p:cNvSpPr/>
          <p:nvPr/>
        </p:nvSpPr>
        <p:spPr>
          <a:xfrm>
            <a:off x="3013490" y="5895182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2009, 384с.</a:t>
            </a:r>
          </a:p>
          <a:p>
            <a:pPr algn="r"/>
            <a:endParaRPr lang="ru-RU" sz="1000" i="1" dirty="0"/>
          </a:p>
        </p:txBody>
      </p:sp>
    </p:spTree>
    <p:extLst>
      <p:ext uri="{BB962C8B-B14F-4D97-AF65-F5344CB8AC3E}">
        <p14:creationId xmlns="" xmlns:p14="http://schemas.microsoft.com/office/powerpoint/2010/main" val="36007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2FF6BA-9407-2D75-A3B5-C2013BB4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C2DFBA-3563-2DC9-8123-4FF1ABF3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3" y="0"/>
            <a:ext cx="7754059" cy="7602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Гемодинамика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474635D-6EF4-BE23-7F54-CF2AD6CA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549275"/>
            <a:ext cx="5156835" cy="64814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Нормада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5B1870D-80E0-DBA2-C3DA-53719CA5A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770" y="380463"/>
            <a:ext cx="5183188" cy="82391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тетрадасы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7" name="Выноска со стрелкой вниз 1">
            <a:extLst>
              <a:ext uri="{FF2B5EF4-FFF2-40B4-BE49-F238E27FC236}">
                <a16:creationId xmlns="" xmlns:a16="http://schemas.microsoft.com/office/drawing/2014/main" id="{2682BBAF-1A1A-F51C-ABF4-E201B08349BC}"/>
              </a:ext>
            </a:extLst>
          </p:cNvPr>
          <p:cNvSpPr/>
          <p:nvPr/>
        </p:nvSpPr>
        <p:spPr>
          <a:xfrm>
            <a:off x="695325" y="1252024"/>
            <a:ext cx="5241241" cy="102694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Веналық қан қуысты веналардан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 жүрекшеге түседі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 со стрелкой вниз 1">
            <a:extLst>
              <a:ext uri="{FF2B5EF4-FFF2-40B4-BE49-F238E27FC236}">
                <a16:creationId xmlns="" xmlns:a16="http://schemas.microsoft.com/office/drawing/2014/main" id="{97DDF409-7BCA-F5CC-B4A2-078D5D485E33}"/>
              </a:ext>
            </a:extLst>
          </p:cNvPr>
          <p:cNvSpPr/>
          <p:nvPr/>
        </p:nvSpPr>
        <p:spPr>
          <a:xfrm>
            <a:off x="695324" y="2164066"/>
            <a:ext cx="5255309" cy="7309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Одан</a:t>
            </a:r>
            <a:r>
              <a:rPr lang="ru-RU" sz="2400" dirty="0" smtClean="0"/>
              <a:t> </a:t>
            </a:r>
            <a:r>
              <a:rPr lang="ru-RU" sz="2400" dirty="0" err="1" smtClean="0"/>
              <a:t>оң қарыншаға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низ 1">
            <a:extLst>
              <a:ext uri="{FF2B5EF4-FFF2-40B4-BE49-F238E27FC236}">
                <a16:creationId xmlns="" xmlns:a16="http://schemas.microsoft.com/office/drawing/2014/main" id="{1E2E8D9B-004F-947C-F89F-30192407A612}"/>
              </a:ext>
            </a:extLst>
          </p:cNvPr>
          <p:cNvSpPr/>
          <p:nvPr/>
        </p:nvSpPr>
        <p:spPr>
          <a:xfrm>
            <a:off x="695325" y="2966256"/>
            <a:ext cx="5227173" cy="100083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Оң қарыншадан өкпе сабауына,кейін</a:t>
            </a:r>
            <a:r>
              <a:rPr lang="ru-RU" sz="2400" dirty="0" smtClean="0"/>
              <a:t> </a:t>
            </a:r>
            <a:r>
              <a:rPr lang="ru-RU" sz="2400" dirty="0" err="1" smtClean="0"/>
              <a:t>өкпелерге барады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">
            <a:extLst>
              <a:ext uri="{FF2B5EF4-FFF2-40B4-BE49-F238E27FC236}">
                <a16:creationId xmlns="" xmlns:a16="http://schemas.microsoft.com/office/drawing/2014/main" id="{485D1778-60F6-1A3E-75D8-9B8A16C53576}"/>
              </a:ext>
            </a:extLst>
          </p:cNvPr>
          <p:cNvSpPr/>
          <p:nvPr/>
        </p:nvSpPr>
        <p:spPr>
          <a:xfrm>
            <a:off x="695324" y="3892061"/>
            <a:ext cx="5241241" cy="112964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Артериальды</a:t>
            </a:r>
            <a:r>
              <a:rPr lang="ru-RU" sz="2400" dirty="0" smtClean="0"/>
              <a:t> </a:t>
            </a:r>
            <a:r>
              <a:rPr lang="ru-RU" sz="2400" dirty="0" err="1" smtClean="0"/>
              <a:t>қан өкпе веналары</a:t>
            </a:r>
            <a:r>
              <a:rPr lang="ru-RU" sz="2400" dirty="0" smtClean="0"/>
              <a:t> </a:t>
            </a:r>
            <a:r>
              <a:rPr lang="ru-RU" sz="2400" dirty="0" err="1" smtClean="0"/>
              <a:t>арқылы сол</a:t>
            </a:r>
            <a:r>
              <a:rPr lang="ru-RU" sz="2400" dirty="0" smtClean="0"/>
              <a:t> </a:t>
            </a:r>
            <a:r>
              <a:rPr lang="ru-RU" sz="2400" dirty="0" err="1" smtClean="0"/>
              <a:t>жүрекшеге түседі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низ 1">
            <a:extLst>
              <a:ext uri="{FF2B5EF4-FFF2-40B4-BE49-F238E27FC236}">
                <a16:creationId xmlns="" xmlns:a16="http://schemas.microsoft.com/office/drawing/2014/main" id="{F963F5DE-188F-DB22-92C5-883199F0357E}"/>
              </a:ext>
            </a:extLst>
          </p:cNvPr>
          <p:cNvSpPr/>
          <p:nvPr/>
        </p:nvSpPr>
        <p:spPr>
          <a:xfrm>
            <a:off x="695324" y="5000132"/>
            <a:ext cx="5227174" cy="93597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Одан</a:t>
            </a:r>
            <a:r>
              <a:rPr lang="ru-RU" sz="2400" dirty="0" smtClean="0"/>
              <a:t> </a:t>
            </a:r>
            <a:r>
              <a:rPr lang="ru-RU" sz="2400" dirty="0" err="1" smtClean="0"/>
              <a:t>сол</a:t>
            </a:r>
            <a:r>
              <a:rPr lang="ru-RU" sz="2400" dirty="0" smtClean="0"/>
              <a:t> </a:t>
            </a:r>
            <a:r>
              <a:rPr lang="ru-RU" sz="2400" dirty="0" err="1" smtClean="0"/>
              <a:t>қарыншаға,кейін аортаға түседі.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ыноска со стрелкой вниз 1">
            <a:extLst>
              <a:ext uri="{FF2B5EF4-FFF2-40B4-BE49-F238E27FC236}">
                <a16:creationId xmlns="" xmlns:a16="http://schemas.microsoft.com/office/drawing/2014/main" id="{BC68B1CB-E4BE-668B-90BC-0F551CD17C7A}"/>
              </a:ext>
            </a:extLst>
          </p:cNvPr>
          <p:cNvSpPr/>
          <p:nvPr/>
        </p:nvSpPr>
        <p:spPr>
          <a:xfrm>
            <a:off x="6330462" y="1252026"/>
            <a:ext cx="5008098" cy="95660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/>
          </a:p>
          <a:p>
            <a:pPr algn="ctr"/>
            <a:r>
              <a:rPr lang="kk-KZ" sz="2400" dirty="0" smtClean="0"/>
              <a:t>Екі қарыншаның систоласы кезінде қанның көп бөлігі</a:t>
            </a:r>
            <a:endParaRPr lang="ru-RU" sz="2400" dirty="0"/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Выноска со стрелкой вниз 1">
            <a:extLst>
              <a:ext uri="{FF2B5EF4-FFF2-40B4-BE49-F238E27FC236}">
                <a16:creationId xmlns="" xmlns:a16="http://schemas.microsoft.com/office/drawing/2014/main" id="{892BD144-9CE4-ABDA-9CEA-4FFCCAA9FA04}"/>
              </a:ext>
            </a:extLst>
          </p:cNvPr>
          <p:cNvSpPr/>
          <p:nvPr/>
        </p:nvSpPr>
        <p:spPr>
          <a:xfrm>
            <a:off x="6299983" y="2248487"/>
            <a:ext cx="5008098" cy="95660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Аортаға,аз мөлшерде</a:t>
            </a:r>
            <a:r>
              <a:rPr lang="ru-RU" sz="2400" dirty="0" smtClean="0"/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Выноска со стрелкой вниз 1">
            <a:extLst>
              <a:ext uri="{FF2B5EF4-FFF2-40B4-BE49-F238E27FC236}">
                <a16:creationId xmlns="" xmlns:a16="http://schemas.microsoft.com/office/drawing/2014/main" id="{5EE460B2-3FE9-4EC7-81FC-EAEB049AA836}"/>
              </a:ext>
            </a:extLst>
          </p:cNvPr>
          <p:cNvSpPr/>
          <p:nvPr/>
        </p:nvSpPr>
        <p:spPr>
          <a:xfrm>
            <a:off x="6283571" y="3244949"/>
            <a:ext cx="5008098" cy="101225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 smtClean="0"/>
              <a:t>Өкпе артериясына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ой вниз 1">
            <a:extLst>
              <a:ext uri="{FF2B5EF4-FFF2-40B4-BE49-F238E27FC236}">
                <a16:creationId xmlns="" xmlns:a16="http://schemas.microsoft.com/office/drawing/2014/main" id="{2314D803-D84D-D1FC-3C34-563697CCF9BB}"/>
              </a:ext>
            </a:extLst>
          </p:cNvPr>
          <p:cNvSpPr/>
          <p:nvPr/>
        </p:nvSpPr>
        <p:spPr>
          <a:xfrm>
            <a:off x="6260123" y="4262511"/>
            <a:ext cx="5050302" cy="140676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 smtClean="0"/>
              <a:t>Артериальды және венозды қан араласып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Выноска со стрелкой вниз 1">
            <a:extLst>
              <a:ext uri="{FF2B5EF4-FFF2-40B4-BE49-F238E27FC236}">
                <a16:creationId xmlns="" xmlns:a16="http://schemas.microsoft.com/office/drawing/2014/main" id="{A0212BB0-7BD1-413D-656F-2535D5425282}"/>
              </a:ext>
            </a:extLst>
          </p:cNvPr>
          <p:cNvSpPr/>
          <p:nvPr/>
        </p:nvSpPr>
        <p:spPr>
          <a:xfrm>
            <a:off x="6288257" y="5493437"/>
            <a:ext cx="4989343" cy="92143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Үлкен қан айналымына</a:t>
            </a:r>
            <a:r>
              <a:rPr lang="ru-RU" sz="2400" dirty="0" smtClean="0"/>
              <a:t> </a:t>
            </a:r>
            <a:r>
              <a:rPr lang="ru-RU" sz="2400" dirty="0" err="1" smtClean="0"/>
              <a:t>түседі.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79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1656611-8ADA-E7E8-F4D3-564CAE79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336" y="1674055"/>
            <a:ext cx="9825110" cy="398240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x-none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9FB83F27-8D1C-5E01-B6FC-6A96A4863E8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827967374"/>
              </p:ext>
            </p:extLst>
          </p:nvPr>
        </p:nvGraphicFramePr>
        <p:xfrm>
          <a:off x="512688" y="745586"/>
          <a:ext cx="7899791" cy="574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63641A3-3FC0-B11D-2B0B-EF7271E90639}"/>
              </a:ext>
            </a:extLst>
          </p:cNvPr>
          <p:cNvSpPr/>
          <p:nvPr/>
        </p:nvSpPr>
        <p:spPr>
          <a:xfrm>
            <a:off x="3013490" y="5886878"/>
            <a:ext cx="848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2009, 384с.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9DDC0047-2047-B799-E011-B087C7BCCE08}"/>
              </a:ext>
            </a:extLst>
          </p:cNvPr>
          <p:cNvGrpSpPr/>
          <p:nvPr/>
        </p:nvGrpSpPr>
        <p:grpSpPr>
          <a:xfrm>
            <a:off x="2152357" y="113258"/>
            <a:ext cx="8426547" cy="872033"/>
            <a:chOff x="464233" y="2243644"/>
            <a:chExt cx="6499273" cy="61992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460383C1-F690-1B5C-54D1-ED840E2FC18F}"/>
                </a:ext>
              </a:extLst>
            </p:cNvPr>
            <p:cNvSpPr/>
            <p:nvPr/>
          </p:nvSpPr>
          <p:spPr>
            <a:xfrm>
              <a:off x="464233" y="2243644"/>
              <a:ext cx="6499273" cy="619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F93CAFF6-FA10-670E-B925-CFEBE2D0D989}"/>
                </a:ext>
              </a:extLst>
            </p:cNvPr>
            <p:cNvSpPr txBox="1"/>
            <p:nvPr/>
          </p:nvSpPr>
          <p:spPr>
            <a:xfrm>
              <a:off x="494495" y="2273906"/>
              <a:ext cx="6438749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5657" tIns="0" rIns="245657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Үлкен көлемді қарыншааралық перде</a:t>
              </a:r>
              <a:r>
                <a:rPr lang="ru-RU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дефектісі</a:t>
              </a:r>
              <a:r>
                <a:rPr lang="ru-RU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кезіндегі</a:t>
              </a:r>
              <a:r>
                <a:rPr lang="ru-RU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гемодинамика</a:t>
              </a:r>
              <a:endParaRPr lang="x-none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96566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1472</Words>
  <Application>Microsoft Office PowerPoint</Application>
  <PresentationFormat>Произвольный</PresentationFormat>
  <Paragraphs>252</Paragraphs>
  <Slides>34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Фалло тетрадасы (Q 21.3 МКБ 10 )</vt:lpstr>
      <vt:lpstr>Слайд 3</vt:lpstr>
      <vt:lpstr>Слайд 4</vt:lpstr>
      <vt:lpstr>Слайд 5</vt:lpstr>
      <vt:lpstr>Слайд 6</vt:lpstr>
      <vt:lpstr>Классификациясы</vt:lpstr>
      <vt:lpstr>Гемодинамика ерекшеліктері</vt:lpstr>
      <vt:lpstr>Слайд 9</vt:lpstr>
      <vt:lpstr>Слайд 10</vt:lpstr>
      <vt:lpstr>Слайд 11</vt:lpstr>
      <vt:lpstr>Слайд 12</vt:lpstr>
      <vt:lpstr>Фалло тетрадасының ауыр формасының клиникасы:</vt:lpstr>
      <vt:lpstr>Слайд 14</vt:lpstr>
      <vt:lpstr>Гипоксиялық ентігу неге орын алады? </vt:lpstr>
      <vt:lpstr>Басқа клиникалық көріністер</vt:lpstr>
      <vt:lpstr>Объективті:</vt:lpstr>
      <vt:lpstr>ЭХОКАРДИОСКОПИЯ Парастернальды бойлық өс.</vt:lpstr>
      <vt:lpstr>Парастернальды бойлық өс.</vt:lpstr>
      <vt:lpstr>Парастернальды бойлық өс.</vt:lpstr>
      <vt:lpstr>Парастернальды бойлық өс.</vt:lpstr>
      <vt:lpstr>Парастернальды қысқа өс, аорта деңгейі.</vt:lpstr>
      <vt:lpstr>Парастернальды қысқа өс, аорта деңгейі.</vt:lpstr>
      <vt:lpstr>Парастернальды қысқа өс, аорта деңгейі</vt:lpstr>
      <vt:lpstr>Апикальды 4 камералы позиция</vt:lpstr>
      <vt:lpstr>Үзіліссіз толқынды допплерография</vt:lpstr>
      <vt:lpstr> Аорта үстінде отырған үлкен қарыншааралық перденің дефектісі. Парастернальды бойлық өс..</vt:lpstr>
      <vt:lpstr> АВ-клапандарға жақын орналасқан қарыншааралық перденің дефектісі. Апикальды 4 камералы позиция.</vt:lpstr>
      <vt:lpstr>Слайд 29</vt:lpstr>
      <vt:lpstr>Слайд 30</vt:lpstr>
      <vt:lpstr>ЭКГ- белгілері: 1.  V1, V2  -  rSR' или rsR’,  QRS комплексі М-тәрізді 2.  V5,V6,I, aVL кеңейген және деформацияланған S-тісше. 3.  QRS комплексі ұзақтығы 0,12 с аспайды.  </vt:lpstr>
      <vt:lpstr>Хирургиялық коррекциядан кейін оң қарыншаның инфиндибулярлы бөлімінің обструкциясы анықталмайды,тек жеңіл өкпелік регургитация анықталады. Аортальды клапан деңгейіндегі парастернальды қысқа өс..</vt:lpstr>
      <vt:lpstr>Болжамы</vt:lpstr>
      <vt:lpstr>Пайдаланылған әдебиеттер: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berik nazar</dc:creator>
  <cp:lastModifiedBy>Zhanar</cp:lastModifiedBy>
  <cp:revision>61</cp:revision>
  <dcterms:created xsi:type="dcterms:W3CDTF">2023-11-20T15:43:14Z</dcterms:created>
  <dcterms:modified xsi:type="dcterms:W3CDTF">2024-12-03T17:35:24Z</dcterms:modified>
</cp:coreProperties>
</file>